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6"/>
  </p:notesMasterIdLst>
  <p:sldIdLst>
    <p:sldId id="256" r:id="rId2"/>
    <p:sldId id="257" r:id="rId3"/>
    <p:sldId id="260" r:id="rId4"/>
    <p:sldId id="258" r:id="rId5"/>
    <p:sldId id="261" r:id="rId6"/>
    <p:sldId id="262" r:id="rId7"/>
    <p:sldId id="259"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6" r:id="rId21"/>
    <p:sldId id="283" r:id="rId22"/>
    <p:sldId id="284" r:id="rId23"/>
    <p:sldId id="285" r:id="rId24"/>
    <p:sldId id="286" r:id="rId25"/>
    <p:sldId id="287" r:id="rId26"/>
    <p:sldId id="280" r:id="rId27"/>
    <p:sldId id="281" r:id="rId28"/>
    <p:sldId id="282" r:id="rId29"/>
    <p:sldId id="277" r:id="rId30"/>
    <p:sldId id="278" r:id="rId31"/>
    <p:sldId id="279"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71"/>
    <p:restoredTop sz="94732"/>
  </p:normalViewPr>
  <p:slideViewPr>
    <p:cSldViewPr snapToGrid="0" snapToObjects="1">
      <p:cViewPr varScale="1">
        <p:scale>
          <a:sx n="94" d="100"/>
          <a:sy n="94" d="100"/>
        </p:scale>
        <p:origin x="178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3A86F15-F459-A44F-AB2F-8525F672B5EF}"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US"/>
        </a:p>
      </dgm:t>
    </dgm:pt>
    <dgm:pt modelId="{895D4D0D-96FD-DC44-BF71-4D31C20DDD74}">
      <dgm:prSet phldrT="[Text]"/>
      <dgm:spPr/>
      <dgm:t>
        <a:bodyPr/>
        <a:lstStyle/>
        <a:p>
          <a:r>
            <a:rPr lang="en-US" dirty="0"/>
            <a:t>1</a:t>
          </a:r>
        </a:p>
      </dgm:t>
    </dgm:pt>
    <dgm:pt modelId="{EFA1D249-25C7-6645-B73A-70A2AA085EEF}" type="parTrans" cxnId="{8DECA2DB-95C1-744A-BC0B-43E9F8BB7B5D}">
      <dgm:prSet/>
      <dgm:spPr/>
      <dgm:t>
        <a:bodyPr/>
        <a:lstStyle/>
        <a:p>
          <a:endParaRPr lang="en-US"/>
        </a:p>
      </dgm:t>
    </dgm:pt>
    <dgm:pt modelId="{29A48128-11BF-D348-89EF-5BEA872B667C}" type="sibTrans" cxnId="{8DECA2DB-95C1-744A-BC0B-43E9F8BB7B5D}">
      <dgm:prSet/>
      <dgm:spPr/>
      <dgm:t>
        <a:bodyPr/>
        <a:lstStyle/>
        <a:p>
          <a:endParaRPr lang="en-US"/>
        </a:p>
      </dgm:t>
    </dgm:pt>
    <dgm:pt modelId="{4D04E76E-D7EE-C944-A101-BF028F253DD3}">
      <dgm:prSet phldrT="[Text]"/>
      <dgm:spPr/>
      <dgm:t>
        <a:bodyPr/>
        <a:lstStyle/>
        <a:p>
          <a:r>
            <a:rPr lang="en-US" dirty="0" err="1"/>
            <a:t>Thiết</a:t>
          </a:r>
          <a:r>
            <a:rPr lang="en-US" dirty="0"/>
            <a:t> </a:t>
          </a:r>
          <a:r>
            <a:rPr lang="en-US" dirty="0" err="1"/>
            <a:t>kế</a:t>
          </a:r>
          <a:r>
            <a:rPr lang="en-US" dirty="0"/>
            <a:t> </a:t>
          </a:r>
          <a:r>
            <a:rPr lang="en-US" dirty="0" err="1"/>
            <a:t>giao</a:t>
          </a:r>
          <a:r>
            <a:rPr lang="en-US" dirty="0"/>
            <a:t> </a:t>
          </a:r>
          <a:r>
            <a:rPr lang="en-US" dirty="0" err="1"/>
            <a:t>diện</a:t>
          </a:r>
          <a:endParaRPr lang="en-US" dirty="0"/>
        </a:p>
      </dgm:t>
    </dgm:pt>
    <dgm:pt modelId="{CA4EB3AB-72AE-C643-A87B-189A0B57A8A7}" type="parTrans" cxnId="{9B634211-C65D-5F4D-8D4F-C480DD39FF39}">
      <dgm:prSet/>
      <dgm:spPr/>
      <dgm:t>
        <a:bodyPr/>
        <a:lstStyle/>
        <a:p>
          <a:endParaRPr lang="en-US"/>
        </a:p>
      </dgm:t>
    </dgm:pt>
    <dgm:pt modelId="{82B9F34A-5176-754F-9B48-2397E16D0F93}" type="sibTrans" cxnId="{9B634211-C65D-5F4D-8D4F-C480DD39FF39}">
      <dgm:prSet/>
      <dgm:spPr/>
      <dgm:t>
        <a:bodyPr/>
        <a:lstStyle/>
        <a:p>
          <a:endParaRPr lang="en-US"/>
        </a:p>
      </dgm:t>
    </dgm:pt>
    <dgm:pt modelId="{E1B8C0B9-90CB-674C-8E26-68989306C6DE}">
      <dgm:prSet phldrT="[Text]"/>
      <dgm:spPr/>
      <dgm:t>
        <a:bodyPr/>
        <a:lstStyle/>
        <a:p>
          <a:r>
            <a:rPr lang="en-US" dirty="0"/>
            <a:t>2</a:t>
          </a:r>
        </a:p>
      </dgm:t>
    </dgm:pt>
    <dgm:pt modelId="{D8C0E335-1443-D84E-9333-A1AB5DB58BCC}" type="parTrans" cxnId="{66DB581C-344E-B442-B1A9-7BCB9D5A0B86}">
      <dgm:prSet/>
      <dgm:spPr/>
      <dgm:t>
        <a:bodyPr/>
        <a:lstStyle/>
        <a:p>
          <a:endParaRPr lang="en-US"/>
        </a:p>
      </dgm:t>
    </dgm:pt>
    <dgm:pt modelId="{961B1B52-8E5A-BB45-8D2A-48E3A473B757}" type="sibTrans" cxnId="{66DB581C-344E-B442-B1A9-7BCB9D5A0B86}">
      <dgm:prSet/>
      <dgm:spPr/>
      <dgm:t>
        <a:bodyPr/>
        <a:lstStyle/>
        <a:p>
          <a:endParaRPr lang="en-US"/>
        </a:p>
      </dgm:t>
    </dgm:pt>
    <dgm:pt modelId="{C9696BC4-E81F-FD43-AA3B-9F0689C2EA2B}">
      <dgm:prSet phldrT="[Text]"/>
      <dgm:spPr/>
      <dgm:t>
        <a:bodyPr/>
        <a:lstStyle/>
        <a:p>
          <a:r>
            <a:rPr lang="vi-VN" dirty="0"/>
            <a:t>Xử lý các message do Windows gởi đến</a:t>
          </a:r>
          <a:endParaRPr lang="en-US" dirty="0"/>
        </a:p>
      </dgm:t>
    </dgm:pt>
    <dgm:pt modelId="{4AB5FD67-009A-FB4C-A60D-BF078E779885}" type="parTrans" cxnId="{EC718293-0763-A047-B5A8-AE3AA04924EE}">
      <dgm:prSet/>
      <dgm:spPr/>
      <dgm:t>
        <a:bodyPr/>
        <a:lstStyle/>
        <a:p>
          <a:endParaRPr lang="en-US"/>
        </a:p>
      </dgm:t>
    </dgm:pt>
    <dgm:pt modelId="{50F996E5-B21B-2543-9E7D-9046BF632509}" type="sibTrans" cxnId="{EC718293-0763-A047-B5A8-AE3AA04924EE}">
      <dgm:prSet/>
      <dgm:spPr/>
      <dgm:t>
        <a:bodyPr/>
        <a:lstStyle/>
        <a:p>
          <a:endParaRPr lang="en-US"/>
        </a:p>
      </dgm:t>
    </dgm:pt>
    <dgm:pt modelId="{69C11FCE-DCDB-A74A-AD3A-ED3E7C0A2823}">
      <dgm:prSet phldrT="[Text]"/>
      <dgm:spPr/>
      <dgm:t>
        <a:bodyPr/>
        <a:lstStyle/>
        <a:p>
          <a:r>
            <a:rPr lang="en-US" dirty="0"/>
            <a:t>3</a:t>
          </a:r>
        </a:p>
      </dgm:t>
    </dgm:pt>
    <dgm:pt modelId="{616A93C0-2CC1-184D-953A-8047CBCBBF53}" type="parTrans" cxnId="{10D13F82-58AA-C84C-A721-17FDF2066479}">
      <dgm:prSet/>
      <dgm:spPr/>
      <dgm:t>
        <a:bodyPr/>
        <a:lstStyle/>
        <a:p>
          <a:endParaRPr lang="en-US"/>
        </a:p>
      </dgm:t>
    </dgm:pt>
    <dgm:pt modelId="{54916850-C7B2-514E-933A-86BB7DF11A69}" type="sibTrans" cxnId="{10D13F82-58AA-C84C-A721-17FDF2066479}">
      <dgm:prSet/>
      <dgm:spPr/>
      <dgm:t>
        <a:bodyPr/>
        <a:lstStyle/>
        <a:p>
          <a:endParaRPr lang="en-US"/>
        </a:p>
      </dgm:t>
    </dgm:pt>
    <dgm:pt modelId="{5312C296-E54F-364F-AB98-CC27A27A9507}">
      <dgm:prSet phldrT="[Text]"/>
      <dgm:spPr/>
      <dgm:t>
        <a:bodyPr/>
        <a:lstStyle/>
        <a:p>
          <a:r>
            <a:rPr lang="vi-VN" dirty="0"/>
            <a:t>Xử lý nghiệp vụ</a:t>
          </a:r>
          <a:endParaRPr lang="en-US" dirty="0"/>
        </a:p>
      </dgm:t>
    </dgm:pt>
    <dgm:pt modelId="{B4FEE25D-9840-AB43-8DF1-9FF5A61D7AA3}" type="parTrans" cxnId="{831713AA-C54C-7E4F-BAF4-A819748DDABD}">
      <dgm:prSet/>
      <dgm:spPr/>
      <dgm:t>
        <a:bodyPr/>
        <a:lstStyle/>
        <a:p>
          <a:endParaRPr lang="en-US"/>
        </a:p>
      </dgm:t>
    </dgm:pt>
    <dgm:pt modelId="{D96CC35D-2783-6E40-8973-15D0FFE80485}" type="sibTrans" cxnId="{831713AA-C54C-7E4F-BAF4-A819748DDABD}">
      <dgm:prSet/>
      <dgm:spPr/>
      <dgm:t>
        <a:bodyPr/>
        <a:lstStyle/>
        <a:p>
          <a:endParaRPr lang="en-US"/>
        </a:p>
      </dgm:t>
    </dgm:pt>
    <dgm:pt modelId="{ED127F53-ADB5-334A-B680-4D1E45AE88E6}" type="pres">
      <dgm:prSet presAssocID="{D3A86F15-F459-A44F-AB2F-8525F672B5EF}" presName="linearFlow" presStyleCnt="0">
        <dgm:presLayoutVars>
          <dgm:dir/>
          <dgm:animLvl val="lvl"/>
          <dgm:resizeHandles val="exact"/>
        </dgm:presLayoutVars>
      </dgm:prSet>
      <dgm:spPr/>
    </dgm:pt>
    <dgm:pt modelId="{68EB7B1F-1914-1F4E-AC31-41825DE35200}" type="pres">
      <dgm:prSet presAssocID="{895D4D0D-96FD-DC44-BF71-4D31C20DDD74}" presName="composite" presStyleCnt="0"/>
      <dgm:spPr/>
    </dgm:pt>
    <dgm:pt modelId="{4A6EA794-D086-9640-8A11-712C5E8FAAED}" type="pres">
      <dgm:prSet presAssocID="{895D4D0D-96FD-DC44-BF71-4D31C20DDD74}" presName="parentText" presStyleLbl="alignNode1" presStyleIdx="0" presStyleCnt="3">
        <dgm:presLayoutVars>
          <dgm:chMax val="1"/>
          <dgm:bulletEnabled val="1"/>
        </dgm:presLayoutVars>
      </dgm:prSet>
      <dgm:spPr/>
    </dgm:pt>
    <dgm:pt modelId="{B769B5C1-0D36-5C46-9751-52C05F929519}" type="pres">
      <dgm:prSet presAssocID="{895D4D0D-96FD-DC44-BF71-4D31C20DDD74}" presName="descendantText" presStyleLbl="alignAcc1" presStyleIdx="0" presStyleCnt="3">
        <dgm:presLayoutVars>
          <dgm:bulletEnabled val="1"/>
        </dgm:presLayoutVars>
      </dgm:prSet>
      <dgm:spPr/>
    </dgm:pt>
    <dgm:pt modelId="{CE5BDBC0-1CCD-E742-BDB0-8795EC7A157E}" type="pres">
      <dgm:prSet presAssocID="{29A48128-11BF-D348-89EF-5BEA872B667C}" presName="sp" presStyleCnt="0"/>
      <dgm:spPr/>
    </dgm:pt>
    <dgm:pt modelId="{79F2C99B-7D4C-8F4B-A7AE-16AF822037C8}" type="pres">
      <dgm:prSet presAssocID="{E1B8C0B9-90CB-674C-8E26-68989306C6DE}" presName="composite" presStyleCnt="0"/>
      <dgm:spPr/>
    </dgm:pt>
    <dgm:pt modelId="{F37B8BA7-A95F-3B45-BC03-1876CD7A16C0}" type="pres">
      <dgm:prSet presAssocID="{E1B8C0B9-90CB-674C-8E26-68989306C6DE}" presName="parentText" presStyleLbl="alignNode1" presStyleIdx="1" presStyleCnt="3">
        <dgm:presLayoutVars>
          <dgm:chMax val="1"/>
          <dgm:bulletEnabled val="1"/>
        </dgm:presLayoutVars>
      </dgm:prSet>
      <dgm:spPr/>
    </dgm:pt>
    <dgm:pt modelId="{48254563-C632-F643-B30B-C0A6C6741B5C}" type="pres">
      <dgm:prSet presAssocID="{E1B8C0B9-90CB-674C-8E26-68989306C6DE}" presName="descendantText" presStyleLbl="alignAcc1" presStyleIdx="1" presStyleCnt="3">
        <dgm:presLayoutVars>
          <dgm:bulletEnabled val="1"/>
        </dgm:presLayoutVars>
      </dgm:prSet>
      <dgm:spPr/>
    </dgm:pt>
    <dgm:pt modelId="{C3CAF6F4-81AA-8745-A801-E932B1AC68C2}" type="pres">
      <dgm:prSet presAssocID="{961B1B52-8E5A-BB45-8D2A-48E3A473B757}" presName="sp" presStyleCnt="0"/>
      <dgm:spPr/>
    </dgm:pt>
    <dgm:pt modelId="{43DD0DC9-3AFE-2D4C-A257-60424CA0B334}" type="pres">
      <dgm:prSet presAssocID="{69C11FCE-DCDB-A74A-AD3A-ED3E7C0A2823}" presName="composite" presStyleCnt="0"/>
      <dgm:spPr/>
    </dgm:pt>
    <dgm:pt modelId="{9E927364-934A-344B-BEF3-9B44D7AEB2C5}" type="pres">
      <dgm:prSet presAssocID="{69C11FCE-DCDB-A74A-AD3A-ED3E7C0A2823}" presName="parentText" presStyleLbl="alignNode1" presStyleIdx="2" presStyleCnt="3">
        <dgm:presLayoutVars>
          <dgm:chMax val="1"/>
          <dgm:bulletEnabled val="1"/>
        </dgm:presLayoutVars>
      </dgm:prSet>
      <dgm:spPr/>
    </dgm:pt>
    <dgm:pt modelId="{D977BB28-50D7-ED40-A25D-F308D249EBD8}" type="pres">
      <dgm:prSet presAssocID="{69C11FCE-DCDB-A74A-AD3A-ED3E7C0A2823}" presName="descendantText" presStyleLbl="alignAcc1" presStyleIdx="2" presStyleCnt="3">
        <dgm:presLayoutVars>
          <dgm:bulletEnabled val="1"/>
        </dgm:presLayoutVars>
      </dgm:prSet>
      <dgm:spPr/>
    </dgm:pt>
  </dgm:ptLst>
  <dgm:cxnLst>
    <dgm:cxn modelId="{9B634211-C65D-5F4D-8D4F-C480DD39FF39}" srcId="{895D4D0D-96FD-DC44-BF71-4D31C20DDD74}" destId="{4D04E76E-D7EE-C944-A101-BF028F253DD3}" srcOrd="0" destOrd="0" parTransId="{CA4EB3AB-72AE-C643-A87B-189A0B57A8A7}" sibTransId="{82B9F34A-5176-754F-9B48-2397E16D0F93}"/>
    <dgm:cxn modelId="{66DB581C-344E-B442-B1A9-7BCB9D5A0B86}" srcId="{D3A86F15-F459-A44F-AB2F-8525F672B5EF}" destId="{E1B8C0B9-90CB-674C-8E26-68989306C6DE}" srcOrd="1" destOrd="0" parTransId="{D8C0E335-1443-D84E-9333-A1AB5DB58BCC}" sibTransId="{961B1B52-8E5A-BB45-8D2A-48E3A473B757}"/>
    <dgm:cxn modelId="{6F61834D-FA6D-7D40-AA4E-72E9CCC93C4A}" type="presOf" srcId="{5312C296-E54F-364F-AB98-CC27A27A9507}" destId="{D977BB28-50D7-ED40-A25D-F308D249EBD8}" srcOrd="0" destOrd="0" presId="urn:microsoft.com/office/officeart/2005/8/layout/chevron2"/>
    <dgm:cxn modelId="{8F50C965-C21C-5F4A-BA03-6F066FC65644}" type="presOf" srcId="{C9696BC4-E81F-FD43-AA3B-9F0689C2EA2B}" destId="{48254563-C632-F643-B30B-C0A6C6741B5C}" srcOrd="0" destOrd="0" presId="urn:microsoft.com/office/officeart/2005/8/layout/chevron2"/>
    <dgm:cxn modelId="{10D13F82-58AA-C84C-A721-17FDF2066479}" srcId="{D3A86F15-F459-A44F-AB2F-8525F672B5EF}" destId="{69C11FCE-DCDB-A74A-AD3A-ED3E7C0A2823}" srcOrd="2" destOrd="0" parTransId="{616A93C0-2CC1-184D-953A-8047CBCBBF53}" sibTransId="{54916850-C7B2-514E-933A-86BB7DF11A69}"/>
    <dgm:cxn modelId="{44DA8682-5DBD-3744-AF9C-A9EE67F7BC56}" type="presOf" srcId="{4D04E76E-D7EE-C944-A101-BF028F253DD3}" destId="{B769B5C1-0D36-5C46-9751-52C05F929519}" srcOrd="0" destOrd="0" presId="urn:microsoft.com/office/officeart/2005/8/layout/chevron2"/>
    <dgm:cxn modelId="{EC718293-0763-A047-B5A8-AE3AA04924EE}" srcId="{E1B8C0B9-90CB-674C-8E26-68989306C6DE}" destId="{C9696BC4-E81F-FD43-AA3B-9F0689C2EA2B}" srcOrd="0" destOrd="0" parTransId="{4AB5FD67-009A-FB4C-A60D-BF078E779885}" sibTransId="{50F996E5-B21B-2543-9E7D-9046BF632509}"/>
    <dgm:cxn modelId="{B372549C-BA7B-DB4A-B80D-623E4FF7A3C1}" type="presOf" srcId="{69C11FCE-DCDB-A74A-AD3A-ED3E7C0A2823}" destId="{9E927364-934A-344B-BEF3-9B44D7AEB2C5}" srcOrd="0" destOrd="0" presId="urn:microsoft.com/office/officeart/2005/8/layout/chevron2"/>
    <dgm:cxn modelId="{831713AA-C54C-7E4F-BAF4-A819748DDABD}" srcId="{69C11FCE-DCDB-A74A-AD3A-ED3E7C0A2823}" destId="{5312C296-E54F-364F-AB98-CC27A27A9507}" srcOrd="0" destOrd="0" parTransId="{B4FEE25D-9840-AB43-8DF1-9FF5A61D7AA3}" sibTransId="{D96CC35D-2783-6E40-8973-15D0FFE80485}"/>
    <dgm:cxn modelId="{CEFA3ECB-9E6B-3441-A1E8-479954AEC619}" type="presOf" srcId="{E1B8C0B9-90CB-674C-8E26-68989306C6DE}" destId="{F37B8BA7-A95F-3B45-BC03-1876CD7A16C0}" srcOrd="0" destOrd="0" presId="urn:microsoft.com/office/officeart/2005/8/layout/chevron2"/>
    <dgm:cxn modelId="{8DECA2DB-95C1-744A-BC0B-43E9F8BB7B5D}" srcId="{D3A86F15-F459-A44F-AB2F-8525F672B5EF}" destId="{895D4D0D-96FD-DC44-BF71-4D31C20DDD74}" srcOrd="0" destOrd="0" parTransId="{EFA1D249-25C7-6645-B73A-70A2AA085EEF}" sibTransId="{29A48128-11BF-D348-89EF-5BEA872B667C}"/>
    <dgm:cxn modelId="{5A8FD9E1-736A-6847-A612-7B1A24BD6147}" type="presOf" srcId="{895D4D0D-96FD-DC44-BF71-4D31C20DDD74}" destId="{4A6EA794-D086-9640-8A11-712C5E8FAAED}" srcOrd="0" destOrd="0" presId="urn:microsoft.com/office/officeart/2005/8/layout/chevron2"/>
    <dgm:cxn modelId="{AEE2FCFC-0F63-264C-86F8-1BF383892906}" type="presOf" srcId="{D3A86F15-F459-A44F-AB2F-8525F672B5EF}" destId="{ED127F53-ADB5-334A-B680-4D1E45AE88E6}" srcOrd="0" destOrd="0" presId="urn:microsoft.com/office/officeart/2005/8/layout/chevron2"/>
    <dgm:cxn modelId="{65D76E41-4E0E-364D-8EA2-7FCC8397E8A5}" type="presParOf" srcId="{ED127F53-ADB5-334A-B680-4D1E45AE88E6}" destId="{68EB7B1F-1914-1F4E-AC31-41825DE35200}" srcOrd="0" destOrd="0" presId="urn:microsoft.com/office/officeart/2005/8/layout/chevron2"/>
    <dgm:cxn modelId="{475F4723-A11F-AD45-AF07-59B4497D7317}" type="presParOf" srcId="{68EB7B1F-1914-1F4E-AC31-41825DE35200}" destId="{4A6EA794-D086-9640-8A11-712C5E8FAAED}" srcOrd="0" destOrd="0" presId="urn:microsoft.com/office/officeart/2005/8/layout/chevron2"/>
    <dgm:cxn modelId="{300A4409-E60B-174A-9A27-151561D66346}" type="presParOf" srcId="{68EB7B1F-1914-1F4E-AC31-41825DE35200}" destId="{B769B5C1-0D36-5C46-9751-52C05F929519}" srcOrd="1" destOrd="0" presId="urn:microsoft.com/office/officeart/2005/8/layout/chevron2"/>
    <dgm:cxn modelId="{FDD8C3EF-F42B-E742-8BC7-AE12E1F1CDBB}" type="presParOf" srcId="{ED127F53-ADB5-334A-B680-4D1E45AE88E6}" destId="{CE5BDBC0-1CCD-E742-BDB0-8795EC7A157E}" srcOrd="1" destOrd="0" presId="urn:microsoft.com/office/officeart/2005/8/layout/chevron2"/>
    <dgm:cxn modelId="{2FD9F8DE-321C-4048-A359-3F2D960CA596}" type="presParOf" srcId="{ED127F53-ADB5-334A-B680-4D1E45AE88E6}" destId="{79F2C99B-7D4C-8F4B-A7AE-16AF822037C8}" srcOrd="2" destOrd="0" presId="urn:microsoft.com/office/officeart/2005/8/layout/chevron2"/>
    <dgm:cxn modelId="{13679DEE-03CC-9A43-BB95-F3682565C3C1}" type="presParOf" srcId="{79F2C99B-7D4C-8F4B-A7AE-16AF822037C8}" destId="{F37B8BA7-A95F-3B45-BC03-1876CD7A16C0}" srcOrd="0" destOrd="0" presId="urn:microsoft.com/office/officeart/2005/8/layout/chevron2"/>
    <dgm:cxn modelId="{B9C495E4-4E86-AB43-BBBD-5FFAC6B34A6B}" type="presParOf" srcId="{79F2C99B-7D4C-8F4B-A7AE-16AF822037C8}" destId="{48254563-C632-F643-B30B-C0A6C6741B5C}" srcOrd="1" destOrd="0" presId="urn:microsoft.com/office/officeart/2005/8/layout/chevron2"/>
    <dgm:cxn modelId="{2E1D1129-A2B2-1640-8453-2DE3F6E1C480}" type="presParOf" srcId="{ED127F53-ADB5-334A-B680-4D1E45AE88E6}" destId="{C3CAF6F4-81AA-8745-A801-E932B1AC68C2}" srcOrd="3" destOrd="0" presId="urn:microsoft.com/office/officeart/2005/8/layout/chevron2"/>
    <dgm:cxn modelId="{0E35939E-76A0-C348-8C6B-1C4BF6F7A079}" type="presParOf" srcId="{ED127F53-ADB5-334A-B680-4D1E45AE88E6}" destId="{43DD0DC9-3AFE-2D4C-A257-60424CA0B334}" srcOrd="4" destOrd="0" presId="urn:microsoft.com/office/officeart/2005/8/layout/chevron2"/>
    <dgm:cxn modelId="{9486E716-CC1E-4E4A-B000-A47B4573DE1B}" type="presParOf" srcId="{43DD0DC9-3AFE-2D4C-A257-60424CA0B334}" destId="{9E927364-934A-344B-BEF3-9B44D7AEB2C5}" srcOrd="0" destOrd="0" presId="urn:microsoft.com/office/officeart/2005/8/layout/chevron2"/>
    <dgm:cxn modelId="{04388C75-E4FE-EE4E-862B-4F989964766A}" type="presParOf" srcId="{43DD0DC9-3AFE-2D4C-A257-60424CA0B334}" destId="{D977BB28-50D7-ED40-A25D-F308D249EBD8}"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64EDC7E-066B-7046-A8C3-D853DACACDE8}" type="doc">
      <dgm:prSet loTypeId="urn:microsoft.com/office/officeart/2005/8/layout/process2" loCatId="" qsTypeId="urn:microsoft.com/office/officeart/2005/8/quickstyle/simple1" qsCatId="simple" csTypeId="urn:microsoft.com/office/officeart/2005/8/colors/colorful5" csCatId="colorful" phldr="1"/>
      <dgm:spPr/>
    </dgm:pt>
    <dgm:pt modelId="{2B428D73-0E13-024A-885B-714FEF84CDF6}">
      <dgm:prSet phldrT="[Text]"/>
      <dgm:spPr/>
      <dgm:t>
        <a:bodyPr/>
        <a:lstStyle/>
        <a:p>
          <a:r>
            <a:rPr lang="en-US" dirty="0"/>
            <a:t>Move</a:t>
          </a:r>
        </a:p>
      </dgm:t>
    </dgm:pt>
    <dgm:pt modelId="{9BA090B3-3B60-0F40-9827-5F8E64B0E5FA}" type="parTrans" cxnId="{DD160749-4356-FB4F-B500-9E348694D65D}">
      <dgm:prSet/>
      <dgm:spPr/>
      <dgm:t>
        <a:bodyPr/>
        <a:lstStyle/>
        <a:p>
          <a:endParaRPr lang="en-US"/>
        </a:p>
      </dgm:t>
    </dgm:pt>
    <dgm:pt modelId="{E06D0566-5C7B-154B-97FF-050C09911C71}" type="sibTrans" cxnId="{DD160749-4356-FB4F-B500-9E348694D65D}">
      <dgm:prSet/>
      <dgm:spPr/>
      <dgm:t>
        <a:bodyPr/>
        <a:lstStyle/>
        <a:p>
          <a:endParaRPr lang="en-US"/>
        </a:p>
      </dgm:t>
    </dgm:pt>
    <dgm:pt modelId="{01BD25BF-ADAF-9D4E-80F9-A7B8581EF2E7}">
      <dgm:prSet phldrT="[Text]"/>
      <dgm:spPr/>
      <dgm:t>
        <a:bodyPr/>
        <a:lstStyle/>
        <a:p>
          <a:r>
            <a:rPr lang="en-US" dirty="0"/>
            <a:t>Load</a:t>
          </a:r>
        </a:p>
      </dgm:t>
    </dgm:pt>
    <dgm:pt modelId="{1C1D2A14-8BE9-5C4A-A6E3-A159B8ED1F9D}" type="parTrans" cxnId="{BAB262B7-601F-0248-9E52-86108BB64761}">
      <dgm:prSet/>
      <dgm:spPr/>
      <dgm:t>
        <a:bodyPr/>
        <a:lstStyle/>
        <a:p>
          <a:endParaRPr lang="en-US"/>
        </a:p>
      </dgm:t>
    </dgm:pt>
    <dgm:pt modelId="{C26CD836-2653-8E48-8A60-C06308EE6D06}" type="sibTrans" cxnId="{BAB262B7-601F-0248-9E52-86108BB64761}">
      <dgm:prSet/>
      <dgm:spPr/>
      <dgm:t>
        <a:bodyPr/>
        <a:lstStyle/>
        <a:p>
          <a:endParaRPr lang="en-US"/>
        </a:p>
      </dgm:t>
    </dgm:pt>
    <dgm:pt modelId="{2217C7DC-FB3B-AE4C-B068-C79F1A15B942}">
      <dgm:prSet phldrT="[Text]"/>
      <dgm:spPr/>
      <dgm:t>
        <a:bodyPr/>
        <a:lstStyle/>
        <a:p>
          <a:r>
            <a:rPr lang="en-US" dirty="0" err="1"/>
            <a:t>VisibleChanged</a:t>
          </a:r>
          <a:endParaRPr lang="en-US" dirty="0"/>
        </a:p>
      </dgm:t>
    </dgm:pt>
    <dgm:pt modelId="{66AF1A9C-10A5-5D4D-81B8-BCE1DE966758}" type="parTrans" cxnId="{FBD4817B-D6A1-674A-88F8-050E8039C6CF}">
      <dgm:prSet/>
      <dgm:spPr/>
      <dgm:t>
        <a:bodyPr/>
        <a:lstStyle/>
        <a:p>
          <a:endParaRPr lang="en-US"/>
        </a:p>
      </dgm:t>
    </dgm:pt>
    <dgm:pt modelId="{B4DD17C6-78C8-A840-A333-494778C9D902}" type="sibTrans" cxnId="{FBD4817B-D6A1-674A-88F8-050E8039C6CF}">
      <dgm:prSet/>
      <dgm:spPr/>
      <dgm:t>
        <a:bodyPr/>
        <a:lstStyle/>
        <a:p>
          <a:endParaRPr lang="en-US"/>
        </a:p>
      </dgm:t>
    </dgm:pt>
    <dgm:pt modelId="{6E32C36F-2747-EC46-B3AF-8DCF278FE390}">
      <dgm:prSet phldrT="[Text]"/>
      <dgm:spPr/>
      <dgm:t>
        <a:bodyPr/>
        <a:lstStyle/>
        <a:p>
          <a:r>
            <a:rPr lang="en-US" dirty="0"/>
            <a:t>Activated</a:t>
          </a:r>
        </a:p>
      </dgm:t>
    </dgm:pt>
    <dgm:pt modelId="{C94B1530-3F0E-AF43-8BE7-3E46542DAD54}" type="parTrans" cxnId="{B6C3AC95-EE07-384D-89F7-40FD0B6F699A}">
      <dgm:prSet/>
      <dgm:spPr/>
      <dgm:t>
        <a:bodyPr/>
        <a:lstStyle/>
        <a:p>
          <a:endParaRPr lang="en-US"/>
        </a:p>
      </dgm:t>
    </dgm:pt>
    <dgm:pt modelId="{DA797BE4-DF7E-5B4B-AFF5-99E4A0F820F5}" type="sibTrans" cxnId="{B6C3AC95-EE07-384D-89F7-40FD0B6F699A}">
      <dgm:prSet/>
      <dgm:spPr/>
      <dgm:t>
        <a:bodyPr/>
        <a:lstStyle/>
        <a:p>
          <a:endParaRPr lang="en-US"/>
        </a:p>
      </dgm:t>
    </dgm:pt>
    <dgm:pt modelId="{1A21477C-CB1F-234C-AEBA-83E7A7EB699B}">
      <dgm:prSet phldrT="[Text]"/>
      <dgm:spPr/>
      <dgm:t>
        <a:bodyPr/>
        <a:lstStyle/>
        <a:p>
          <a:r>
            <a:rPr lang="en-US" dirty="0"/>
            <a:t>Shown</a:t>
          </a:r>
        </a:p>
      </dgm:t>
    </dgm:pt>
    <dgm:pt modelId="{1BA06EAE-EBC3-D54C-BC8C-D9B23C456428}" type="parTrans" cxnId="{FD706B30-87CF-0643-8DDE-82A0B3225A6C}">
      <dgm:prSet/>
      <dgm:spPr/>
      <dgm:t>
        <a:bodyPr/>
        <a:lstStyle/>
        <a:p>
          <a:endParaRPr lang="en-US"/>
        </a:p>
      </dgm:t>
    </dgm:pt>
    <dgm:pt modelId="{9AAAD957-2996-A444-A988-074B39C44D72}" type="sibTrans" cxnId="{FD706B30-87CF-0643-8DDE-82A0B3225A6C}">
      <dgm:prSet/>
      <dgm:spPr/>
      <dgm:t>
        <a:bodyPr/>
        <a:lstStyle/>
        <a:p>
          <a:endParaRPr lang="en-US"/>
        </a:p>
      </dgm:t>
    </dgm:pt>
    <dgm:pt modelId="{3D19681D-5C55-904B-8A0F-C279CBF80D32}">
      <dgm:prSet phldrT="[Text]"/>
      <dgm:spPr/>
      <dgm:t>
        <a:bodyPr/>
        <a:lstStyle/>
        <a:p>
          <a:r>
            <a:rPr lang="en-US" dirty="0"/>
            <a:t>Paint</a:t>
          </a:r>
        </a:p>
      </dgm:t>
    </dgm:pt>
    <dgm:pt modelId="{28500D7D-C03F-D24E-BD73-C88A1F215758}" type="parTrans" cxnId="{B3149BA0-B1DE-2B46-9D82-2075385B4666}">
      <dgm:prSet/>
      <dgm:spPr/>
      <dgm:t>
        <a:bodyPr/>
        <a:lstStyle/>
        <a:p>
          <a:endParaRPr lang="en-US"/>
        </a:p>
      </dgm:t>
    </dgm:pt>
    <dgm:pt modelId="{BAF2658D-2078-CF4F-A832-BB6D8CFD533E}" type="sibTrans" cxnId="{B3149BA0-B1DE-2B46-9D82-2075385B4666}">
      <dgm:prSet/>
      <dgm:spPr/>
      <dgm:t>
        <a:bodyPr/>
        <a:lstStyle/>
        <a:p>
          <a:endParaRPr lang="en-US"/>
        </a:p>
      </dgm:t>
    </dgm:pt>
    <dgm:pt modelId="{67ABDD32-CA0B-DB43-B51C-7E2B4BFB5268}">
      <dgm:prSet phldrT="[Text]"/>
      <dgm:spPr/>
      <dgm:t>
        <a:bodyPr/>
        <a:lstStyle/>
        <a:p>
          <a:r>
            <a:rPr lang="en-US" dirty="0"/>
            <a:t>Deactivate</a:t>
          </a:r>
        </a:p>
      </dgm:t>
    </dgm:pt>
    <dgm:pt modelId="{CDA05C9E-99EC-894E-BEAB-382EABE20054}" type="parTrans" cxnId="{8F608862-3071-D94D-BD7B-403EFEB1600D}">
      <dgm:prSet/>
      <dgm:spPr/>
      <dgm:t>
        <a:bodyPr/>
        <a:lstStyle/>
        <a:p>
          <a:endParaRPr lang="en-US"/>
        </a:p>
      </dgm:t>
    </dgm:pt>
    <dgm:pt modelId="{660559DB-7108-F443-8CAF-4B22A3951266}" type="sibTrans" cxnId="{8F608862-3071-D94D-BD7B-403EFEB1600D}">
      <dgm:prSet/>
      <dgm:spPr/>
      <dgm:t>
        <a:bodyPr/>
        <a:lstStyle/>
        <a:p>
          <a:endParaRPr lang="en-US"/>
        </a:p>
      </dgm:t>
    </dgm:pt>
    <dgm:pt modelId="{318065EC-2393-1A4B-A73A-C5AC8F427436}">
      <dgm:prSet phldrT="[Text]"/>
      <dgm:spPr/>
      <dgm:t>
        <a:bodyPr/>
        <a:lstStyle/>
        <a:p>
          <a:r>
            <a:rPr lang="en-US" dirty="0"/>
            <a:t>Closing</a:t>
          </a:r>
        </a:p>
      </dgm:t>
    </dgm:pt>
    <dgm:pt modelId="{774B1306-7A27-454A-9828-169C189F993E}" type="parTrans" cxnId="{B21A16E6-D251-5D46-AA93-6EA8BDBF93E2}">
      <dgm:prSet/>
      <dgm:spPr/>
      <dgm:t>
        <a:bodyPr/>
        <a:lstStyle/>
        <a:p>
          <a:endParaRPr lang="en-US"/>
        </a:p>
      </dgm:t>
    </dgm:pt>
    <dgm:pt modelId="{663C4EB0-B06E-DE43-B515-9EB6A73B6F72}" type="sibTrans" cxnId="{B21A16E6-D251-5D46-AA93-6EA8BDBF93E2}">
      <dgm:prSet/>
      <dgm:spPr/>
      <dgm:t>
        <a:bodyPr/>
        <a:lstStyle/>
        <a:p>
          <a:endParaRPr lang="en-US"/>
        </a:p>
      </dgm:t>
    </dgm:pt>
    <dgm:pt modelId="{F5D56C73-D7AF-164F-BD66-AE4A2FE6B0C6}">
      <dgm:prSet phldrT="[Text]"/>
      <dgm:spPr/>
      <dgm:t>
        <a:bodyPr/>
        <a:lstStyle/>
        <a:p>
          <a:r>
            <a:rPr lang="en-US" dirty="0"/>
            <a:t>Closed </a:t>
          </a:r>
        </a:p>
      </dgm:t>
    </dgm:pt>
    <dgm:pt modelId="{37F1CE98-5F31-5445-91CE-6C1CFC88044A}" type="parTrans" cxnId="{F68B339A-E078-E948-8BBB-E3CC66366AD9}">
      <dgm:prSet/>
      <dgm:spPr/>
      <dgm:t>
        <a:bodyPr/>
        <a:lstStyle/>
        <a:p>
          <a:endParaRPr lang="en-US"/>
        </a:p>
      </dgm:t>
    </dgm:pt>
    <dgm:pt modelId="{DABD95CD-5BA8-FE45-B91C-105BC1F16053}" type="sibTrans" cxnId="{F68B339A-E078-E948-8BBB-E3CC66366AD9}">
      <dgm:prSet/>
      <dgm:spPr/>
      <dgm:t>
        <a:bodyPr/>
        <a:lstStyle/>
        <a:p>
          <a:endParaRPr lang="en-US"/>
        </a:p>
      </dgm:t>
    </dgm:pt>
    <dgm:pt modelId="{3C733A2A-DE72-1841-8341-E34B845A2D71}" type="pres">
      <dgm:prSet presAssocID="{164EDC7E-066B-7046-A8C3-D853DACACDE8}" presName="linearFlow" presStyleCnt="0">
        <dgm:presLayoutVars>
          <dgm:resizeHandles val="exact"/>
        </dgm:presLayoutVars>
      </dgm:prSet>
      <dgm:spPr/>
    </dgm:pt>
    <dgm:pt modelId="{A2B85D6E-B3F7-2249-A364-7EB1ED02AD07}" type="pres">
      <dgm:prSet presAssocID="{2B428D73-0E13-024A-885B-714FEF84CDF6}" presName="node" presStyleLbl="node1" presStyleIdx="0" presStyleCnt="9">
        <dgm:presLayoutVars>
          <dgm:bulletEnabled val="1"/>
        </dgm:presLayoutVars>
      </dgm:prSet>
      <dgm:spPr/>
    </dgm:pt>
    <dgm:pt modelId="{3F2B5A23-FB9C-B64B-95B1-6C7A535F8A9D}" type="pres">
      <dgm:prSet presAssocID="{E06D0566-5C7B-154B-97FF-050C09911C71}" presName="sibTrans" presStyleLbl="sibTrans2D1" presStyleIdx="0" presStyleCnt="8"/>
      <dgm:spPr/>
    </dgm:pt>
    <dgm:pt modelId="{F4E6BBA3-9285-C84B-83AB-2F2F3FFC3863}" type="pres">
      <dgm:prSet presAssocID="{E06D0566-5C7B-154B-97FF-050C09911C71}" presName="connectorText" presStyleLbl="sibTrans2D1" presStyleIdx="0" presStyleCnt="8"/>
      <dgm:spPr/>
    </dgm:pt>
    <dgm:pt modelId="{DEEE9B55-3133-334D-B446-B29DE14DAA38}" type="pres">
      <dgm:prSet presAssocID="{01BD25BF-ADAF-9D4E-80F9-A7B8581EF2E7}" presName="node" presStyleLbl="node1" presStyleIdx="1" presStyleCnt="9">
        <dgm:presLayoutVars>
          <dgm:bulletEnabled val="1"/>
        </dgm:presLayoutVars>
      </dgm:prSet>
      <dgm:spPr/>
    </dgm:pt>
    <dgm:pt modelId="{4E71411E-DF93-BF45-92ED-02F9AA438C80}" type="pres">
      <dgm:prSet presAssocID="{C26CD836-2653-8E48-8A60-C06308EE6D06}" presName="sibTrans" presStyleLbl="sibTrans2D1" presStyleIdx="1" presStyleCnt="8"/>
      <dgm:spPr/>
    </dgm:pt>
    <dgm:pt modelId="{43645FEE-19F1-2841-9651-D959C3680580}" type="pres">
      <dgm:prSet presAssocID="{C26CD836-2653-8E48-8A60-C06308EE6D06}" presName="connectorText" presStyleLbl="sibTrans2D1" presStyleIdx="1" presStyleCnt="8"/>
      <dgm:spPr/>
    </dgm:pt>
    <dgm:pt modelId="{FCD37DD8-F9DF-9049-8968-3893B70A3D5F}" type="pres">
      <dgm:prSet presAssocID="{2217C7DC-FB3B-AE4C-B068-C79F1A15B942}" presName="node" presStyleLbl="node1" presStyleIdx="2" presStyleCnt="9">
        <dgm:presLayoutVars>
          <dgm:bulletEnabled val="1"/>
        </dgm:presLayoutVars>
      </dgm:prSet>
      <dgm:spPr/>
    </dgm:pt>
    <dgm:pt modelId="{132910B4-DE27-554A-80FF-73508D077BCF}" type="pres">
      <dgm:prSet presAssocID="{B4DD17C6-78C8-A840-A333-494778C9D902}" presName="sibTrans" presStyleLbl="sibTrans2D1" presStyleIdx="2" presStyleCnt="8"/>
      <dgm:spPr/>
    </dgm:pt>
    <dgm:pt modelId="{C03BF050-7C31-6841-B3C2-69BC027CA927}" type="pres">
      <dgm:prSet presAssocID="{B4DD17C6-78C8-A840-A333-494778C9D902}" presName="connectorText" presStyleLbl="sibTrans2D1" presStyleIdx="2" presStyleCnt="8"/>
      <dgm:spPr/>
    </dgm:pt>
    <dgm:pt modelId="{E3C528B4-9BF8-CC4E-BBB2-C19D9444F518}" type="pres">
      <dgm:prSet presAssocID="{6E32C36F-2747-EC46-B3AF-8DCF278FE390}" presName="node" presStyleLbl="node1" presStyleIdx="3" presStyleCnt="9">
        <dgm:presLayoutVars>
          <dgm:bulletEnabled val="1"/>
        </dgm:presLayoutVars>
      </dgm:prSet>
      <dgm:spPr/>
    </dgm:pt>
    <dgm:pt modelId="{F246EBD0-77DA-B04D-84A0-BEF057077869}" type="pres">
      <dgm:prSet presAssocID="{DA797BE4-DF7E-5B4B-AFF5-99E4A0F820F5}" presName="sibTrans" presStyleLbl="sibTrans2D1" presStyleIdx="3" presStyleCnt="8"/>
      <dgm:spPr/>
    </dgm:pt>
    <dgm:pt modelId="{0CD77333-ADDF-FE4C-85FF-C84C4A4F3A50}" type="pres">
      <dgm:prSet presAssocID="{DA797BE4-DF7E-5B4B-AFF5-99E4A0F820F5}" presName="connectorText" presStyleLbl="sibTrans2D1" presStyleIdx="3" presStyleCnt="8"/>
      <dgm:spPr/>
    </dgm:pt>
    <dgm:pt modelId="{60709B95-E012-0946-8F73-97F6305ADE08}" type="pres">
      <dgm:prSet presAssocID="{1A21477C-CB1F-234C-AEBA-83E7A7EB699B}" presName="node" presStyleLbl="node1" presStyleIdx="4" presStyleCnt="9">
        <dgm:presLayoutVars>
          <dgm:bulletEnabled val="1"/>
        </dgm:presLayoutVars>
      </dgm:prSet>
      <dgm:spPr/>
    </dgm:pt>
    <dgm:pt modelId="{878B7360-8404-C346-BEEA-2B36E33DB49F}" type="pres">
      <dgm:prSet presAssocID="{9AAAD957-2996-A444-A988-074B39C44D72}" presName="sibTrans" presStyleLbl="sibTrans2D1" presStyleIdx="4" presStyleCnt="8"/>
      <dgm:spPr/>
    </dgm:pt>
    <dgm:pt modelId="{4F7A2240-02E7-4449-8D76-277A8CA6BF68}" type="pres">
      <dgm:prSet presAssocID="{9AAAD957-2996-A444-A988-074B39C44D72}" presName="connectorText" presStyleLbl="sibTrans2D1" presStyleIdx="4" presStyleCnt="8"/>
      <dgm:spPr/>
    </dgm:pt>
    <dgm:pt modelId="{3DD58D9E-0380-564B-8178-66EAB0DDE535}" type="pres">
      <dgm:prSet presAssocID="{3D19681D-5C55-904B-8A0F-C279CBF80D32}" presName="node" presStyleLbl="node1" presStyleIdx="5" presStyleCnt="9">
        <dgm:presLayoutVars>
          <dgm:bulletEnabled val="1"/>
        </dgm:presLayoutVars>
      </dgm:prSet>
      <dgm:spPr/>
    </dgm:pt>
    <dgm:pt modelId="{2D0BFF19-8F48-324E-9D8D-1DB9936384D5}" type="pres">
      <dgm:prSet presAssocID="{BAF2658D-2078-CF4F-A832-BB6D8CFD533E}" presName="sibTrans" presStyleLbl="sibTrans2D1" presStyleIdx="5" presStyleCnt="8"/>
      <dgm:spPr/>
    </dgm:pt>
    <dgm:pt modelId="{F158BAA9-3B86-664F-970E-2C3E8D1D46DD}" type="pres">
      <dgm:prSet presAssocID="{BAF2658D-2078-CF4F-A832-BB6D8CFD533E}" presName="connectorText" presStyleLbl="sibTrans2D1" presStyleIdx="5" presStyleCnt="8"/>
      <dgm:spPr/>
    </dgm:pt>
    <dgm:pt modelId="{B754B601-D462-2C43-AF65-062A65B5B0A5}" type="pres">
      <dgm:prSet presAssocID="{67ABDD32-CA0B-DB43-B51C-7E2B4BFB5268}" presName="node" presStyleLbl="node1" presStyleIdx="6" presStyleCnt="9">
        <dgm:presLayoutVars>
          <dgm:bulletEnabled val="1"/>
        </dgm:presLayoutVars>
      </dgm:prSet>
      <dgm:spPr/>
    </dgm:pt>
    <dgm:pt modelId="{37FB30E9-32BB-654D-9537-C2515151AD31}" type="pres">
      <dgm:prSet presAssocID="{660559DB-7108-F443-8CAF-4B22A3951266}" presName="sibTrans" presStyleLbl="sibTrans2D1" presStyleIdx="6" presStyleCnt="8"/>
      <dgm:spPr/>
    </dgm:pt>
    <dgm:pt modelId="{E851EB68-D7E0-6844-AE68-623EED2D0452}" type="pres">
      <dgm:prSet presAssocID="{660559DB-7108-F443-8CAF-4B22A3951266}" presName="connectorText" presStyleLbl="sibTrans2D1" presStyleIdx="6" presStyleCnt="8"/>
      <dgm:spPr/>
    </dgm:pt>
    <dgm:pt modelId="{BC3D06D9-CCD8-4B4C-A611-539F496A5038}" type="pres">
      <dgm:prSet presAssocID="{318065EC-2393-1A4B-A73A-C5AC8F427436}" presName="node" presStyleLbl="node1" presStyleIdx="7" presStyleCnt="9">
        <dgm:presLayoutVars>
          <dgm:bulletEnabled val="1"/>
        </dgm:presLayoutVars>
      </dgm:prSet>
      <dgm:spPr/>
    </dgm:pt>
    <dgm:pt modelId="{0D239FF9-F43F-9A49-AE70-449E91A46D2B}" type="pres">
      <dgm:prSet presAssocID="{663C4EB0-B06E-DE43-B515-9EB6A73B6F72}" presName="sibTrans" presStyleLbl="sibTrans2D1" presStyleIdx="7" presStyleCnt="8"/>
      <dgm:spPr/>
    </dgm:pt>
    <dgm:pt modelId="{5D3E5D40-1362-1D4C-A901-358EC898F71E}" type="pres">
      <dgm:prSet presAssocID="{663C4EB0-B06E-DE43-B515-9EB6A73B6F72}" presName="connectorText" presStyleLbl="sibTrans2D1" presStyleIdx="7" presStyleCnt="8"/>
      <dgm:spPr/>
    </dgm:pt>
    <dgm:pt modelId="{7E774ED4-94D5-F04A-A5B7-23EB2623CD6B}" type="pres">
      <dgm:prSet presAssocID="{F5D56C73-D7AF-164F-BD66-AE4A2FE6B0C6}" presName="node" presStyleLbl="node1" presStyleIdx="8" presStyleCnt="9">
        <dgm:presLayoutVars>
          <dgm:bulletEnabled val="1"/>
        </dgm:presLayoutVars>
      </dgm:prSet>
      <dgm:spPr/>
    </dgm:pt>
  </dgm:ptLst>
  <dgm:cxnLst>
    <dgm:cxn modelId="{68024801-9C6E-AE4F-A5F7-CA1EA8E559FC}" type="presOf" srcId="{660559DB-7108-F443-8CAF-4B22A3951266}" destId="{37FB30E9-32BB-654D-9537-C2515151AD31}" srcOrd="0" destOrd="0" presId="urn:microsoft.com/office/officeart/2005/8/layout/process2"/>
    <dgm:cxn modelId="{5AD43E08-8CA5-6147-AA9E-CFA0499042FC}" type="presOf" srcId="{B4DD17C6-78C8-A840-A333-494778C9D902}" destId="{132910B4-DE27-554A-80FF-73508D077BCF}" srcOrd="0" destOrd="0" presId="urn:microsoft.com/office/officeart/2005/8/layout/process2"/>
    <dgm:cxn modelId="{B39FCD19-CE9D-0048-8AFC-3914F328DF3C}" type="presOf" srcId="{663C4EB0-B06E-DE43-B515-9EB6A73B6F72}" destId="{0D239FF9-F43F-9A49-AE70-449E91A46D2B}" srcOrd="0" destOrd="0" presId="urn:microsoft.com/office/officeart/2005/8/layout/process2"/>
    <dgm:cxn modelId="{84E95927-7F96-C647-8E9F-1F0B9766BE24}" type="presOf" srcId="{C26CD836-2653-8E48-8A60-C06308EE6D06}" destId="{4E71411E-DF93-BF45-92ED-02F9AA438C80}" srcOrd="0" destOrd="0" presId="urn:microsoft.com/office/officeart/2005/8/layout/process2"/>
    <dgm:cxn modelId="{19CD222B-B55C-FC4B-B62B-5EC149BE1C3F}" type="presOf" srcId="{67ABDD32-CA0B-DB43-B51C-7E2B4BFB5268}" destId="{B754B601-D462-2C43-AF65-062A65B5B0A5}" srcOrd="0" destOrd="0" presId="urn:microsoft.com/office/officeart/2005/8/layout/process2"/>
    <dgm:cxn modelId="{91211E2F-7F88-AD48-9431-B0F31E283AA3}" type="presOf" srcId="{BAF2658D-2078-CF4F-A832-BB6D8CFD533E}" destId="{F158BAA9-3B86-664F-970E-2C3E8D1D46DD}" srcOrd="1" destOrd="0" presId="urn:microsoft.com/office/officeart/2005/8/layout/process2"/>
    <dgm:cxn modelId="{FD706B30-87CF-0643-8DDE-82A0B3225A6C}" srcId="{164EDC7E-066B-7046-A8C3-D853DACACDE8}" destId="{1A21477C-CB1F-234C-AEBA-83E7A7EB699B}" srcOrd="4" destOrd="0" parTransId="{1BA06EAE-EBC3-D54C-BC8C-D9B23C456428}" sibTransId="{9AAAD957-2996-A444-A988-074B39C44D72}"/>
    <dgm:cxn modelId="{7DF73D39-9B5D-F74A-81C1-016E81BA12AE}" type="presOf" srcId="{2B428D73-0E13-024A-885B-714FEF84CDF6}" destId="{A2B85D6E-B3F7-2249-A364-7EB1ED02AD07}" srcOrd="0" destOrd="0" presId="urn:microsoft.com/office/officeart/2005/8/layout/process2"/>
    <dgm:cxn modelId="{DD160749-4356-FB4F-B500-9E348694D65D}" srcId="{164EDC7E-066B-7046-A8C3-D853DACACDE8}" destId="{2B428D73-0E13-024A-885B-714FEF84CDF6}" srcOrd="0" destOrd="0" parTransId="{9BA090B3-3B60-0F40-9827-5F8E64B0E5FA}" sibTransId="{E06D0566-5C7B-154B-97FF-050C09911C71}"/>
    <dgm:cxn modelId="{870C654C-74EB-484B-ADE2-709C03E84A5B}" type="presOf" srcId="{BAF2658D-2078-CF4F-A832-BB6D8CFD533E}" destId="{2D0BFF19-8F48-324E-9D8D-1DB9936384D5}" srcOrd="0" destOrd="0" presId="urn:microsoft.com/office/officeart/2005/8/layout/process2"/>
    <dgm:cxn modelId="{8F608862-3071-D94D-BD7B-403EFEB1600D}" srcId="{164EDC7E-066B-7046-A8C3-D853DACACDE8}" destId="{67ABDD32-CA0B-DB43-B51C-7E2B4BFB5268}" srcOrd="6" destOrd="0" parTransId="{CDA05C9E-99EC-894E-BEAB-382EABE20054}" sibTransId="{660559DB-7108-F443-8CAF-4B22A3951266}"/>
    <dgm:cxn modelId="{752C3665-69BB-D440-B28F-4F6719125DCB}" type="presOf" srcId="{164EDC7E-066B-7046-A8C3-D853DACACDE8}" destId="{3C733A2A-DE72-1841-8341-E34B845A2D71}" srcOrd="0" destOrd="0" presId="urn:microsoft.com/office/officeart/2005/8/layout/process2"/>
    <dgm:cxn modelId="{A344776B-66E8-FA44-9690-A98F8AD287BF}" type="presOf" srcId="{B4DD17C6-78C8-A840-A333-494778C9D902}" destId="{C03BF050-7C31-6841-B3C2-69BC027CA927}" srcOrd="1" destOrd="0" presId="urn:microsoft.com/office/officeart/2005/8/layout/process2"/>
    <dgm:cxn modelId="{3E3A7578-EFB9-3D47-A8AA-3506DC2D5A00}" type="presOf" srcId="{663C4EB0-B06E-DE43-B515-9EB6A73B6F72}" destId="{5D3E5D40-1362-1D4C-A901-358EC898F71E}" srcOrd="1" destOrd="0" presId="urn:microsoft.com/office/officeart/2005/8/layout/process2"/>
    <dgm:cxn modelId="{8BE0D878-2FEA-814C-B83C-DC6423A2748E}" type="presOf" srcId="{E06D0566-5C7B-154B-97FF-050C09911C71}" destId="{3F2B5A23-FB9C-B64B-95B1-6C7A535F8A9D}" srcOrd="0" destOrd="0" presId="urn:microsoft.com/office/officeart/2005/8/layout/process2"/>
    <dgm:cxn modelId="{FBD4817B-D6A1-674A-88F8-050E8039C6CF}" srcId="{164EDC7E-066B-7046-A8C3-D853DACACDE8}" destId="{2217C7DC-FB3B-AE4C-B068-C79F1A15B942}" srcOrd="2" destOrd="0" parTransId="{66AF1A9C-10A5-5D4D-81B8-BCE1DE966758}" sibTransId="{B4DD17C6-78C8-A840-A333-494778C9D902}"/>
    <dgm:cxn modelId="{434DEC88-BE7E-D34F-9149-622F8DCCB6E1}" type="presOf" srcId="{9AAAD957-2996-A444-A988-074B39C44D72}" destId="{878B7360-8404-C346-BEEA-2B36E33DB49F}" srcOrd="0" destOrd="0" presId="urn:microsoft.com/office/officeart/2005/8/layout/process2"/>
    <dgm:cxn modelId="{E85E7590-E187-B746-8AC4-BF34E04E9F18}" type="presOf" srcId="{660559DB-7108-F443-8CAF-4B22A3951266}" destId="{E851EB68-D7E0-6844-AE68-623EED2D0452}" srcOrd="1" destOrd="0" presId="urn:microsoft.com/office/officeart/2005/8/layout/process2"/>
    <dgm:cxn modelId="{B6C3AC95-EE07-384D-89F7-40FD0B6F699A}" srcId="{164EDC7E-066B-7046-A8C3-D853DACACDE8}" destId="{6E32C36F-2747-EC46-B3AF-8DCF278FE390}" srcOrd="3" destOrd="0" parTransId="{C94B1530-3F0E-AF43-8BE7-3E46542DAD54}" sibTransId="{DA797BE4-DF7E-5B4B-AFF5-99E4A0F820F5}"/>
    <dgm:cxn modelId="{CBA43F97-FBDB-5B4B-9E9A-CE050E457C11}" type="presOf" srcId="{01BD25BF-ADAF-9D4E-80F9-A7B8581EF2E7}" destId="{DEEE9B55-3133-334D-B446-B29DE14DAA38}" srcOrd="0" destOrd="0" presId="urn:microsoft.com/office/officeart/2005/8/layout/process2"/>
    <dgm:cxn modelId="{C8928199-0800-CF46-98A6-B89E2F259C52}" type="presOf" srcId="{DA797BE4-DF7E-5B4B-AFF5-99E4A0F820F5}" destId="{F246EBD0-77DA-B04D-84A0-BEF057077869}" srcOrd="0" destOrd="0" presId="urn:microsoft.com/office/officeart/2005/8/layout/process2"/>
    <dgm:cxn modelId="{F68B339A-E078-E948-8BBB-E3CC66366AD9}" srcId="{164EDC7E-066B-7046-A8C3-D853DACACDE8}" destId="{F5D56C73-D7AF-164F-BD66-AE4A2FE6B0C6}" srcOrd="8" destOrd="0" parTransId="{37F1CE98-5F31-5445-91CE-6C1CFC88044A}" sibTransId="{DABD95CD-5BA8-FE45-B91C-105BC1F16053}"/>
    <dgm:cxn modelId="{B3149BA0-B1DE-2B46-9D82-2075385B4666}" srcId="{164EDC7E-066B-7046-A8C3-D853DACACDE8}" destId="{3D19681D-5C55-904B-8A0F-C279CBF80D32}" srcOrd="5" destOrd="0" parTransId="{28500D7D-C03F-D24E-BD73-C88A1F215758}" sibTransId="{BAF2658D-2078-CF4F-A832-BB6D8CFD533E}"/>
    <dgm:cxn modelId="{328040A2-BA54-B842-A863-D994C7B0AF5E}" type="presOf" srcId="{E06D0566-5C7B-154B-97FF-050C09911C71}" destId="{F4E6BBA3-9285-C84B-83AB-2F2F3FFC3863}" srcOrd="1" destOrd="0" presId="urn:microsoft.com/office/officeart/2005/8/layout/process2"/>
    <dgm:cxn modelId="{734337B1-CF35-E447-8B67-CE121C8AD337}" type="presOf" srcId="{318065EC-2393-1A4B-A73A-C5AC8F427436}" destId="{BC3D06D9-CCD8-4B4C-A611-539F496A5038}" srcOrd="0" destOrd="0" presId="urn:microsoft.com/office/officeart/2005/8/layout/process2"/>
    <dgm:cxn modelId="{8FB61EB2-5160-0F4B-9DF0-765C617D1ECA}" type="presOf" srcId="{DA797BE4-DF7E-5B4B-AFF5-99E4A0F820F5}" destId="{0CD77333-ADDF-FE4C-85FF-C84C4A4F3A50}" srcOrd="1" destOrd="0" presId="urn:microsoft.com/office/officeart/2005/8/layout/process2"/>
    <dgm:cxn modelId="{BAB262B7-601F-0248-9E52-86108BB64761}" srcId="{164EDC7E-066B-7046-A8C3-D853DACACDE8}" destId="{01BD25BF-ADAF-9D4E-80F9-A7B8581EF2E7}" srcOrd="1" destOrd="0" parTransId="{1C1D2A14-8BE9-5C4A-A6E3-A159B8ED1F9D}" sibTransId="{C26CD836-2653-8E48-8A60-C06308EE6D06}"/>
    <dgm:cxn modelId="{0FF6C1CC-802F-2746-9066-15B41B01EE38}" type="presOf" srcId="{9AAAD957-2996-A444-A988-074B39C44D72}" destId="{4F7A2240-02E7-4449-8D76-277A8CA6BF68}" srcOrd="1" destOrd="0" presId="urn:microsoft.com/office/officeart/2005/8/layout/process2"/>
    <dgm:cxn modelId="{661690D8-EDD7-7343-A3A5-0924E4F20DA6}" type="presOf" srcId="{1A21477C-CB1F-234C-AEBA-83E7A7EB699B}" destId="{60709B95-E012-0946-8F73-97F6305ADE08}" srcOrd="0" destOrd="0" presId="urn:microsoft.com/office/officeart/2005/8/layout/process2"/>
    <dgm:cxn modelId="{028E8CDE-A83F-6D4F-AEBB-64A3371FDA93}" type="presOf" srcId="{F5D56C73-D7AF-164F-BD66-AE4A2FE6B0C6}" destId="{7E774ED4-94D5-F04A-A5B7-23EB2623CD6B}" srcOrd="0" destOrd="0" presId="urn:microsoft.com/office/officeart/2005/8/layout/process2"/>
    <dgm:cxn modelId="{B21A16E6-D251-5D46-AA93-6EA8BDBF93E2}" srcId="{164EDC7E-066B-7046-A8C3-D853DACACDE8}" destId="{318065EC-2393-1A4B-A73A-C5AC8F427436}" srcOrd="7" destOrd="0" parTransId="{774B1306-7A27-454A-9828-169C189F993E}" sibTransId="{663C4EB0-B06E-DE43-B515-9EB6A73B6F72}"/>
    <dgm:cxn modelId="{BDC767E8-FCFC-6C4A-897C-E42743721AFD}" type="presOf" srcId="{3D19681D-5C55-904B-8A0F-C279CBF80D32}" destId="{3DD58D9E-0380-564B-8178-66EAB0DDE535}" srcOrd="0" destOrd="0" presId="urn:microsoft.com/office/officeart/2005/8/layout/process2"/>
    <dgm:cxn modelId="{06B576EA-B753-A04D-8549-9637AB6F9886}" type="presOf" srcId="{6E32C36F-2747-EC46-B3AF-8DCF278FE390}" destId="{E3C528B4-9BF8-CC4E-BBB2-C19D9444F518}" srcOrd="0" destOrd="0" presId="urn:microsoft.com/office/officeart/2005/8/layout/process2"/>
    <dgm:cxn modelId="{D99780FD-DFBE-D545-8CA8-127B2BDE3E48}" type="presOf" srcId="{2217C7DC-FB3B-AE4C-B068-C79F1A15B942}" destId="{FCD37DD8-F9DF-9049-8968-3893B70A3D5F}" srcOrd="0" destOrd="0" presId="urn:microsoft.com/office/officeart/2005/8/layout/process2"/>
    <dgm:cxn modelId="{4CAAEEFD-2730-934F-A9DF-6BCE1013D45A}" type="presOf" srcId="{C26CD836-2653-8E48-8A60-C06308EE6D06}" destId="{43645FEE-19F1-2841-9651-D959C3680580}" srcOrd="1" destOrd="0" presId="urn:microsoft.com/office/officeart/2005/8/layout/process2"/>
    <dgm:cxn modelId="{E545E6BC-5117-9C40-83EE-18A4AFD174D9}" type="presParOf" srcId="{3C733A2A-DE72-1841-8341-E34B845A2D71}" destId="{A2B85D6E-B3F7-2249-A364-7EB1ED02AD07}" srcOrd="0" destOrd="0" presId="urn:microsoft.com/office/officeart/2005/8/layout/process2"/>
    <dgm:cxn modelId="{7432CE60-D0CB-FB4C-AED3-4413FE893690}" type="presParOf" srcId="{3C733A2A-DE72-1841-8341-E34B845A2D71}" destId="{3F2B5A23-FB9C-B64B-95B1-6C7A535F8A9D}" srcOrd="1" destOrd="0" presId="urn:microsoft.com/office/officeart/2005/8/layout/process2"/>
    <dgm:cxn modelId="{36ED6793-7A61-E841-8D5D-FFEB835487B6}" type="presParOf" srcId="{3F2B5A23-FB9C-B64B-95B1-6C7A535F8A9D}" destId="{F4E6BBA3-9285-C84B-83AB-2F2F3FFC3863}" srcOrd="0" destOrd="0" presId="urn:microsoft.com/office/officeart/2005/8/layout/process2"/>
    <dgm:cxn modelId="{FD4445BA-B253-8246-A4D3-99B0F1B8242C}" type="presParOf" srcId="{3C733A2A-DE72-1841-8341-E34B845A2D71}" destId="{DEEE9B55-3133-334D-B446-B29DE14DAA38}" srcOrd="2" destOrd="0" presId="urn:microsoft.com/office/officeart/2005/8/layout/process2"/>
    <dgm:cxn modelId="{7FB80607-3249-C344-A710-494DBB1F29B0}" type="presParOf" srcId="{3C733A2A-DE72-1841-8341-E34B845A2D71}" destId="{4E71411E-DF93-BF45-92ED-02F9AA438C80}" srcOrd="3" destOrd="0" presId="urn:microsoft.com/office/officeart/2005/8/layout/process2"/>
    <dgm:cxn modelId="{7F2B49CF-81AB-B74C-97EC-D0DB4281AAEE}" type="presParOf" srcId="{4E71411E-DF93-BF45-92ED-02F9AA438C80}" destId="{43645FEE-19F1-2841-9651-D959C3680580}" srcOrd="0" destOrd="0" presId="urn:microsoft.com/office/officeart/2005/8/layout/process2"/>
    <dgm:cxn modelId="{5C6ACE0F-D74F-9A44-9F94-8F284A654E92}" type="presParOf" srcId="{3C733A2A-DE72-1841-8341-E34B845A2D71}" destId="{FCD37DD8-F9DF-9049-8968-3893B70A3D5F}" srcOrd="4" destOrd="0" presId="urn:microsoft.com/office/officeart/2005/8/layout/process2"/>
    <dgm:cxn modelId="{60F82858-B251-1A4D-8434-E5035D67165F}" type="presParOf" srcId="{3C733A2A-DE72-1841-8341-E34B845A2D71}" destId="{132910B4-DE27-554A-80FF-73508D077BCF}" srcOrd="5" destOrd="0" presId="urn:microsoft.com/office/officeart/2005/8/layout/process2"/>
    <dgm:cxn modelId="{74858D82-E746-6E4D-AE6B-A79F443DCD45}" type="presParOf" srcId="{132910B4-DE27-554A-80FF-73508D077BCF}" destId="{C03BF050-7C31-6841-B3C2-69BC027CA927}" srcOrd="0" destOrd="0" presId="urn:microsoft.com/office/officeart/2005/8/layout/process2"/>
    <dgm:cxn modelId="{BF6B9520-DCC2-A442-8032-F68EDEC16F72}" type="presParOf" srcId="{3C733A2A-DE72-1841-8341-E34B845A2D71}" destId="{E3C528B4-9BF8-CC4E-BBB2-C19D9444F518}" srcOrd="6" destOrd="0" presId="urn:microsoft.com/office/officeart/2005/8/layout/process2"/>
    <dgm:cxn modelId="{E3032DE9-B652-854C-A09D-1DF2D1A89C8E}" type="presParOf" srcId="{3C733A2A-DE72-1841-8341-E34B845A2D71}" destId="{F246EBD0-77DA-B04D-84A0-BEF057077869}" srcOrd="7" destOrd="0" presId="urn:microsoft.com/office/officeart/2005/8/layout/process2"/>
    <dgm:cxn modelId="{38B4019E-3BE8-9443-831E-DE10A8255E99}" type="presParOf" srcId="{F246EBD0-77DA-B04D-84A0-BEF057077869}" destId="{0CD77333-ADDF-FE4C-85FF-C84C4A4F3A50}" srcOrd="0" destOrd="0" presId="urn:microsoft.com/office/officeart/2005/8/layout/process2"/>
    <dgm:cxn modelId="{33BFB2A5-3D9E-5748-8577-6E01B3AE4E12}" type="presParOf" srcId="{3C733A2A-DE72-1841-8341-E34B845A2D71}" destId="{60709B95-E012-0946-8F73-97F6305ADE08}" srcOrd="8" destOrd="0" presId="urn:microsoft.com/office/officeart/2005/8/layout/process2"/>
    <dgm:cxn modelId="{D79F8CB0-D2BC-6048-AC9D-69F543E46E87}" type="presParOf" srcId="{3C733A2A-DE72-1841-8341-E34B845A2D71}" destId="{878B7360-8404-C346-BEEA-2B36E33DB49F}" srcOrd="9" destOrd="0" presId="urn:microsoft.com/office/officeart/2005/8/layout/process2"/>
    <dgm:cxn modelId="{3093D956-96FE-BA43-A2E5-63AD355F6C46}" type="presParOf" srcId="{878B7360-8404-C346-BEEA-2B36E33DB49F}" destId="{4F7A2240-02E7-4449-8D76-277A8CA6BF68}" srcOrd="0" destOrd="0" presId="urn:microsoft.com/office/officeart/2005/8/layout/process2"/>
    <dgm:cxn modelId="{DA9EB6E1-0CA6-FA46-AD5A-AB5547C81558}" type="presParOf" srcId="{3C733A2A-DE72-1841-8341-E34B845A2D71}" destId="{3DD58D9E-0380-564B-8178-66EAB0DDE535}" srcOrd="10" destOrd="0" presId="urn:microsoft.com/office/officeart/2005/8/layout/process2"/>
    <dgm:cxn modelId="{64D63748-B857-B442-AA15-2621AE962B76}" type="presParOf" srcId="{3C733A2A-DE72-1841-8341-E34B845A2D71}" destId="{2D0BFF19-8F48-324E-9D8D-1DB9936384D5}" srcOrd="11" destOrd="0" presId="urn:microsoft.com/office/officeart/2005/8/layout/process2"/>
    <dgm:cxn modelId="{176C655F-FEF6-0A4C-A50D-FB0072000D18}" type="presParOf" srcId="{2D0BFF19-8F48-324E-9D8D-1DB9936384D5}" destId="{F158BAA9-3B86-664F-970E-2C3E8D1D46DD}" srcOrd="0" destOrd="0" presId="urn:microsoft.com/office/officeart/2005/8/layout/process2"/>
    <dgm:cxn modelId="{401DD769-4997-FA41-87E1-7C7CDAE278A1}" type="presParOf" srcId="{3C733A2A-DE72-1841-8341-E34B845A2D71}" destId="{B754B601-D462-2C43-AF65-062A65B5B0A5}" srcOrd="12" destOrd="0" presId="urn:microsoft.com/office/officeart/2005/8/layout/process2"/>
    <dgm:cxn modelId="{420288D4-490A-8442-A3DB-9FD4816C3F50}" type="presParOf" srcId="{3C733A2A-DE72-1841-8341-E34B845A2D71}" destId="{37FB30E9-32BB-654D-9537-C2515151AD31}" srcOrd="13" destOrd="0" presId="urn:microsoft.com/office/officeart/2005/8/layout/process2"/>
    <dgm:cxn modelId="{EF86325C-AE67-C14D-A927-4D9ED2884ED7}" type="presParOf" srcId="{37FB30E9-32BB-654D-9537-C2515151AD31}" destId="{E851EB68-D7E0-6844-AE68-623EED2D0452}" srcOrd="0" destOrd="0" presId="urn:microsoft.com/office/officeart/2005/8/layout/process2"/>
    <dgm:cxn modelId="{47EB251B-3BFA-694A-8A83-E2699CF9BF35}" type="presParOf" srcId="{3C733A2A-DE72-1841-8341-E34B845A2D71}" destId="{BC3D06D9-CCD8-4B4C-A611-539F496A5038}" srcOrd="14" destOrd="0" presId="urn:microsoft.com/office/officeart/2005/8/layout/process2"/>
    <dgm:cxn modelId="{FF7FEE07-5CBB-6749-9DDC-F131BCE83432}" type="presParOf" srcId="{3C733A2A-DE72-1841-8341-E34B845A2D71}" destId="{0D239FF9-F43F-9A49-AE70-449E91A46D2B}" srcOrd="15" destOrd="0" presId="urn:microsoft.com/office/officeart/2005/8/layout/process2"/>
    <dgm:cxn modelId="{95B3BC78-990A-EF49-B751-4CD0A536498B}" type="presParOf" srcId="{0D239FF9-F43F-9A49-AE70-449E91A46D2B}" destId="{5D3E5D40-1362-1D4C-A901-358EC898F71E}" srcOrd="0" destOrd="0" presId="urn:microsoft.com/office/officeart/2005/8/layout/process2"/>
    <dgm:cxn modelId="{0F351E84-C639-964A-9042-D1C42634E0CA}" type="presParOf" srcId="{3C733A2A-DE72-1841-8341-E34B845A2D71}" destId="{7E774ED4-94D5-F04A-A5B7-23EB2623CD6B}" srcOrd="1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6EA794-D086-9640-8A11-712C5E8FAAED}">
      <dsp:nvSpPr>
        <dsp:cNvPr id="0" name=""/>
        <dsp:cNvSpPr/>
      </dsp:nvSpPr>
      <dsp:spPr>
        <a:xfrm rot="5400000">
          <a:off x="-264515" y="265347"/>
          <a:ext cx="1763439" cy="1234407"/>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kern="1200" dirty="0"/>
            <a:t>1</a:t>
          </a:r>
        </a:p>
      </dsp:txBody>
      <dsp:txXfrm rot="-5400000">
        <a:off x="2" y="618035"/>
        <a:ext cx="1234407" cy="529032"/>
      </dsp:txXfrm>
    </dsp:sp>
    <dsp:sp modelId="{B769B5C1-0D36-5C46-9751-52C05F929519}">
      <dsp:nvSpPr>
        <dsp:cNvPr id="0" name=""/>
        <dsp:cNvSpPr/>
      </dsp:nvSpPr>
      <dsp:spPr>
        <a:xfrm rot="5400000">
          <a:off x="3987435" y="-2752196"/>
          <a:ext cx="1146235" cy="6652292"/>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032" tIns="22860" rIns="22860" bIns="22860" numCol="1" spcCol="1270" anchor="ctr" anchorCtr="0">
          <a:noAutofit/>
        </a:bodyPr>
        <a:lstStyle/>
        <a:p>
          <a:pPr marL="285750" lvl="1" indent="-285750" algn="l" defTabSz="1600200">
            <a:lnSpc>
              <a:spcPct val="90000"/>
            </a:lnSpc>
            <a:spcBef>
              <a:spcPct val="0"/>
            </a:spcBef>
            <a:spcAft>
              <a:spcPct val="15000"/>
            </a:spcAft>
            <a:buChar char="•"/>
          </a:pPr>
          <a:r>
            <a:rPr lang="en-US" sz="3600" kern="1200" dirty="0" err="1"/>
            <a:t>Thiết</a:t>
          </a:r>
          <a:r>
            <a:rPr lang="en-US" sz="3600" kern="1200" dirty="0"/>
            <a:t> </a:t>
          </a:r>
          <a:r>
            <a:rPr lang="en-US" sz="3600" kern="1200" dirty="0" err="1"/>
            <a:t>kế</a:t>
          </a:r>
          <a:r>
            <a:rPr lang="en-US" sz="3600" kern="1200" dirty="0"/>
            <a:t> </a:t>
          </a:r>
          <a:r>
            <a:rPr lang="en-US" sz="3600" kern="1200" dirty="0" err="1"/>
            <a:t>giao</a:t>
          </a:r>
          <a:r>
            <a:rPr lang="en-US" sz="3600" kern="1200" dirty="0"/>
            <a:t> </a:t>
          </a:r>
          <a:r>
            <a:rPr lang="en-US" sz="3600" kern="1200" dirty="0" err="1"/>
            <a:t>diện</a:t>
          </a:r>
          <a:endParaRPr lang="en-US" sz="3600" kern="1200" dirty="0"/>
        </a:p>
      </dsp:txBody>
      <dsp:txXfrm rot="-5400000">
        <a:off x="1234407" y="56787"/>
        <a:ext cx="6596337" cy="1034325"/>
      </dsp:txXfrm>
    </dsp:sp>
    <dsp:sp modelId="{F37B8BA7-A95F-3B45-BC03-1876CD7A16C0}">
      <dsp:nvSpPr>
        <dsp:cNvPr id="0" name=""/>
        <dsp:cNvSpPr/>
      </dsp:nvSpPr>
      <dsp:spPr>
        <a:xfrm rot="5400000">
          <a:off x="-264515" y="1836277"/>
          <a:ext cx="1763439" cy="1234407"/>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kern="1200" dirty="0"/>
            <a:t>2</a:t>
          </a:r>
        </a:p>
      </dsp:txBody>
      <dsp:txXfrm rot="-5400000">
        <a:off x="2" y="2188965"/>
        <a:ext cx="1234407" cy="529032"/>
      </dsp:txXfrm>
    </dsp:sp>
    <dsp:sp modelId="{48254563-C632-F643-B30B-C0A6C6741B5C}">
      <dsp:nvSpPr>
        <dsp:cNvPr id="0" name=""/>
        <dsp:cNvSpPr/>
      </dsp:nvSpPr>
      <dsp:spPr>
        <a:xfrm rot="5400000">
          <a:off x="3987435" y="-1181266"/>
          <a:ext cx="1146235" cy="6652292"/>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032" tIns="22860" rIns="22860" bIns="22860" numCol="1" spcCol="1270" anchor="ctr" anchorCtr="0">
          <a:noAutofit/>
        </a:bodyPr>
        <a:lstStyle/>
        <a:p>
          <a:pPr marL="285750" lvl="1" indent="-285750" algn="l" defTabSz="1600200">
            <a:lnSpc>
              <a:spcPct val="90000"/>
            </a:lnSpc>
            <a:spcBef>
              <a:spcPct val="0"/>
            </a:spcBef>
            <a:spcAft>
              <a:spcPct val="15000"/>
            </a:spcAft>
            <a:buChar char="•"/>
          </a:pPr>
          <a:r>
            <a:rPr lang="vi-VN" sz="3600" kern="1200" dirty="0"/>
            <a:t>Xử lý các message do Windows gởi đến</a:t>
          </a:r>
          <a:endParaRPr lang="en-US" sz="3600" kern="1200" dirty="0"/>
        </a:p>
      </dsp:txBody>
      <dsp:txXfrm rot="-5400000">
        <a:off x="1234407" y="1627717"/>
        <a:ext cx="6596337" cy="1034325"/>
      </dsp:txXfrm>
    </dsp:sp>
    <dsp:sp modelId="{9E927364-934A-344B-BEF3-9B44D7AEB2C5}">
      <dsp:nvSpPr>
        <dsp:cNvPr id="0" name=""/>
        <dsp:cNvSpPr/>
      </dsp:nvSpPr>
      <dsp:spPr>
        <a:xfrm rot="5400000">
          <a:off x="-264515" y="3407207"/>
          <a:ext cx="1763439" cy="1234407"/>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kern="1200" dirty="0"/>
            <a:t>3</a:t>
          </a:r>
        </a:p>
      </dsp:txBody>
      <dsp:txXfrm rot="-5400000">
        <a:off x="2" y="3759895"/>
        <a:ext cx="1234407" cy="529032"/>
      </dsp:txXfrm>
    </dsp:sp>
    <dsp:sp modelId="{D977BB28-50D7-ED40-A25D-F308D249EBD8}">
      <dsp:nvSpPr>
        <dsp:cNvPr id="0" name=""/>
        <dsp:cNvSpPr/>
      </dsp:nvSpPr>
      <dsp:spPr>
        <a:xfrm rot="5400000">
          <a:off x="3987435" y="389663"/>
          <a:ext cx="1146235" cy="6652292"/>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032" tIns="22860" rIns="22860" bIns="22860" numCol="1" spcCol="1270" anchor="ctr" anchorCtr="0">
          <a:noAutofit/>
        </a:bodyPr>
        <a:lstStyle/>
        <a:p>
          <a:pPr marL="285750" lvl="1" indent="-285750" algn="l" defTabSz="1600200">
            <a:lnSpc>
              <a:spcPct val="90000"/>
            </a:lnSpc>
            <a:spcBef>
              <a:spcPct val="0"/>
            </a:spcBef>
            <a:spcAft>
              <a:spcPct val="15000"/>
            </a:spcAft>
            <a:buChar char="•"/>
          </a:pPr>
          <a:r>
            <a:rPr lang="vi-VN" sz="3600" kern="1200" dirty="0"/>
            <a:t>Xử lý nghiệp vụ</a:t>
          </a:r>
          <a:endParaRPr lang="en-US" sz="3600" kern="1200" dirty="0"/>
        </a:p>
      </dsp:txBody>
      <dsp:txXfrm rot="-5400000">
        <a:off x="1234407" y="3198647"/>
        <a:ext cx="6596337" cy="10343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B85D6E-B3F7-2249-A364-7EB1ED02AD07}">
      <dsp:nvSpPr>
        <dsp:cNvPr id="0" name=""/>
        <dsp:cNvSpPr/>
      </dsp:nvSpPr>
      <dsp:spPr>
        <a:xfrm>
          <a:off x="2869419" y="574"/>
          <a:ext cx="1323949" cy="36210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Move</a:t>
          </a:r>
        </a:p>
      </dsp:txBody>
      <dsp:txXfrm>
        <a:off x="2880025" y="11180"/>
        <a:ext cx="1302737" cy="340893"/>
      </dsp:txXfrm>
    </dsp:sp>
    <dsp:sp modelId="{3F2B5A23-FB9C-B64B-95B1-6C7A535F8A9D}">
      <dsp:nvSpPr>
        <dsp:cNvPr id="0" name=""/>
        <dsp:cNvSpPr/>
      </dsp:nvSpPr>
      <dsp:spPr>
        <a:xfrm rot="5400000">
          <a:off x="3463499" y="371733"/>
          <a:ext cx="135789" cy="162947"/>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3482510" y="385312"/>
        <a:ext cx="97769" cy="95052"/>
      </dsp:txXfrm>
    </dsp:sp>
    <dsp:sp modelId="{DEEE9B55-3133-334D-B446-B29DE14DAA38}">
      <dsp:nvSpPr>
        <dsp:cNvPr id="0" name=""/>
        <dsp:cNvSpPr/>
      </dsp:nvSpPr>
      <dsp:spPr>
        <a:xfrm>
          <a:off x="2869419" y="543733"/>
          <a:ext cx="1323949" cy="362105"/>
        </a:xfrm>
        <a:prstGeom prst="roundRect">
          <a:avLst>
            <a:gd name="adj" fmla="val 10000"/>
          </a:avLst>
        </a:prstGeom>
        <a:solidFill>
          <a:schemeClr val="accent5">
            <a:hueOff val="-844818"/>
            <a:satOff val="-2177"/>
            <a:lumOff val="-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Load</a:t>
          </a:r>
        </a:p>
      </dsp:txBody>
      <dsp:txXfrm>
        <a:off x="2880025" y="554339"/>
        <a:ext cx="1302737" cy="340893"/>
      </dsp:txXfrm>
    </dsp:sp>
    <dsp:sp modelId="{4E71411E-DF93-BF45-92ED-02F9AA438C80}">
      <dsp:nvSpPr>
        <dsp:cNvPr id="0" name=""/>
        <dsp:cNvSpPr/>
      </dsp:nvSpPr>
      <dsp:spPr>
        <a:xfrm rot="5400000">
          <a:off x="3463499" y="914892"/>
          <a:ext cx="135789" cy="162947"/>
        </a:xfrm>
        <a:prstGeom prst="rightArrow">
          <a:avLst>
            <a:gd name="adj1" fmla="val 60000"/>
            <a:gd name="adj2" fmla="val 50000"/>
          </a:avLst>
        </a:prstGeom>
        <a:solidFill>
          <a:schemeClr val="accent5">
            <a:hueOff val="-965506"/>
            <a:satOff val="-2488"/>
            <a:lumOff val="-168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3482510" y="928471"/>
        <a:ext cx="97769" cy="95052"/>
      </dsp:txXfrm>
    </dsp:sp>
    <dsp:sp modelId="{FCD37DD8-F9DF-9049-8968-3893B70A3D5F}">
      <dsp:nvSpPr>
        <dsp:cNvPr id="0" name=""/>
        <dsp:cNvSpPr/>
      </dsp:nvSpPr>
      <dsp:spPr>
        <a:xfrm>
          <a:off x="2869419" y="1086892"/>
          <a:ext cx="1323949" cy="362105"/>
        </a:xfrm>
        <a:prstGeom prst="roundRect">
          <a:avLst>
            <a:gd name="adj" fmla="val 10000"/>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err="1"/>
            <a:t>VisibleChanged</a:t>
          </a:r>
          <a:endParaRPr lang="en-US" sz="1500" kern="1200" dirty="0"/>
        </a:p>
      </dsp:txBody>
      <dsp:txXfrm>
        <a:off x="2880025" y="1097498"/>
        <a:ext cx="1302737" cy="340893"/>
      </dsp:txXfrm>
    </dsp:sp>
    <dsp:sp modelId="{132910B4-DE27-554A-80FF-73508D077BCF}">
      <dsp:nvSpPr>
        <dsp:cNvPr id="0" name=""/>
        <dsp:cNvSpPr/>
      </dsp:nvSpPr>
      <dsp:spPr>
        <a:xfrm rot="5400000">
          <a:off x="3463499" y="1458050"/>
          <a:ext cx="135789" cy="162947"/>
        </a:xfrm>
        <a:prstGeom prst="rightArrow">
          <a:avLst>
            <a:gd name="adj1" fmla="val 60000"/>
            <a:gd name="adj2" fmla="val 50000"/>
          </a:avLst>
        </a:prstGeom>
        <a:solidFill>
          <a:schemeClr val="accent5">
            <a:hueOff val="-1931012"/>
            <a:satOff val="-4977"/>
            <a:lumOff val="-336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3482510" y="1471629"/>
        <a:ext cx="97769" cy="95052"/>
      </dsp:txXfrm>
    </dsp:sp>
    <dsp:sp modelId="{E3C528B4-9BF8-CC4E-BBB2-C19D9444F518}">
      <dsp:nvSpPr>
        <dsp:cNvPr id="0" name=""/>
        <dsp:cNvSpPr/>
      </dsp:nvSpPr>
      <dsp:spPr>
        <a:xfrm>
          <a:off x="2869419" y="1630051"/>
          <a:ext cx="1323949" cy="362105"/>
        </a:xfrm>
        <a:prstGeom prst="roundRect">
          <a:avLst>
            <a:gd name="adj" fmla="val 10000"/>
          </a:avLst>
        </a:prstGeom>
        <a:solidFill>
          <a:schemeClr val="accent5">
            <a:hueOff val="-2534453"/>
            <a:satOff val="-6532"/>
            <a:lumOff val="-4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Activated</a:t>
          </a:r>
        </a:p>
      </dsp:txBody>
      <dsp:txXfrm>
        <a:off x="2880025" y="1640657"/>
        <a:ext cx="1302737" cy="340893"/>
      </dsp:txXfrm>
    </dsp:sp>
    <dsp:sp modelId="{F246EBD0-77DA-B04D-84A0-BEF057077869}">
      <dsp:nvSpPr>
        <dsp:cNvPr id="0" name=""/>
        <dsp:cNvSpPr/>
      </dsp:nvSpPr>
      <dsp:spPr>
        <a:xfrm rot="5400000">
          <a:off x="3463499" y="2001209"/>
          <a:ext cx="135789" cy="162947"/>
        </a:xfrm>
        <a:prstGeom prst="rightArrow">
          <a:avLst>
            <a:gd name="adj1" fmla="val 60000"/>
            <a:gd name="adj2" fmla="val 50000"/>
          </a:avLst>
        </a:prstGeom>
        <a:solidFill>
          <a:schemeClr val="accent5">
            <a:hueOff val="-2896518"/>
            <a:satOff val="-7465"/>
            <a:lumOff val="-5042"/>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3482510" y="2014788"/>
        <a:ext cx="97769" cy="95052"/>
      </dsp:txXfrm>
    </dsp:sp>
    <dsp:sp modelId="{60709B95-E012-0946-8F73-97F6305ADE08}">
      <dsp:nvSpPr>
        <dsp:cNvPr id="0" name=""/>
        <dsp:cNvSpPr/>
      </dsp:nvSpPr>
      <dsp:spPr>
        <a:xfrm>
          <a:off x="2869419" y="2173210"/>
          <a:ext cx="1323949" cy="362105"/>
        </a:xfrm>
        <a:prstGeom prst="roundRect">
          <a:avLst>
            <a:gd name="adj" fmla="val 1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Shown</a:t>
          </a:r>
        </a:p>
      </dsp:txBody>
      <dsp:txXfrm>
        <a:off x="2880025" y="2183816"/>
        <a:ext cx="1302737" cy="340893"/>
      </dsp:txXfrm>
    </dsp:sp>
    <dsp:sp modelId="{878B7360-8404-C346-BEEA-2B36E33DB49F}">
      <dsp:nvSpPr>
        <dsp:cNvPr id="0" name=""/>
        <dsp:cNvSpPr/>
      </dsp:nvSpPr>
      <dsp:spPr>
        <a:xfrm rot="5400000">
          <a:off x="3463499" y="2544368"/>
          <a:ext cx="135789" cy="162947"/>
        </a:xfrm>
        <a:prstGeom prst="rightArrow">
          <a:avLst>
            <a:gd name="adj1" fmla="val 60000"/>
            <a:gd name="adj2" fmla="val 50000"/>
          </a:avLst>
        </a:prstGeom>
        <a:solidFill>
          <a:schemeClr val="accent5">
            <a:hueOff val="-3862025"/>
            <a:satOff val="-9954"/>
            <a:lumOff val="-672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3482510" y="2557947"/>
        <a:ext cx="97769" cy="95052"/>
      </dsp:txXfrm>
    </dsp:sp>
    <dsp:sp modelId="{3DD58D9E-0380-564B-8178-66EAB0DDE535}">
      <dsp:nvSpPr>
        <dsp:cNvPr id="0" name=""/>
        <dsp:cNvSpPr/>
      </dsp:nvSpPr>
      <dsp:spPr>
        <a:xfrm>
          <a:off x="2869419" y="2716368"/>
          <a:ext cx="1323949" cy="362105"/>
        </a:xfrm>
        <a:prstGeom prst="roundRect">
          <a:avLst>
            <a:gd name="adj" fmla="val 10000"/>
          </a:avLst>
        </a:prstGeom>
        <a:solidFill>
          <a:schemeClr val="accent5">
            <a:hueOff val="-4224089"/>
            <a:satOff val="-10887"/>
            <a:lumOff val="-7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Paint</a:t>
          </a:r>
        </a:p>
      </dsp:txBody>
      <dsp:txXfrm>
        <a:off x="2880025" y="2726974"/>
        <a:ext cx="1302737" cy="340893"/>
      </dsp:txXfrm>
    </dsp:sp>
    <dsp:sp modelId="{2D0BFF19-8F48-324E-9D8D-1DB9936384D5}">
      <dsp:nvSpPr>
        <dsp:cNvPr id="0" name=""/>
        <dsp:cNvSpPr/>
      </dsp:nvSpPr>
      <dsp:spPr>
        <a:xfrm rot="5400000">
          <a:off x="3463499" y="3087527"/>
          <a:ext cx="135789" cy="162947"/>
        </a:xfrm>
        <a:prstGeom prst="rightArrow">
          <a:avLst>
            <a:gd name="adj1" fmla="val 60000"/>
            <a:gd name="adj2" fmla="val 50000"/>
          </a:avLst>
        </a:prstGeom>
        <a:solidFill>
          <a:schemeClr val="accent5">
            <a:hueOff val="-4827531"/>
            <a:satOff val="-12442"/>
            <a:lumOff val="-840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3482510" y="3101106"/>
        <a:ext cx="97769" cy="95052"/>
      </dsp:txXfrm>
    </dsp:sp>
    <dsp:sp modelId="{B754B601-D462-2C43-AF65-062A65B5B0A5}">
      <dsp:nvSpPr>
        <dsp:cNvPr id="0" name=""/>
        <dsp:cNvSpPr/>
      </dsp:nvSpPr>
      <dsp:spPr>
        <a:xfrm>
          <a:off x="2869419" y="3259527"/>
          <a:ext cx="1323949" cy="362105"/>
        </a:xfrm>
        <a:prstGeom prst="roundRect">
          <a:avLst>
            <a:gd name="adj" fmla="val 10000"/>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Deactivate</a:t>
          </a:r>
        </a:p>
      </dsp:txBody>
      <dsp:txXfrm>
        <a:off x="2880025" y="3270133"/>
        <a:ext cx="1302737" cy="340893"/>
      </dsp:txXfrm>
    </dsp:sp>
    <dsp:sp modelId="{37FB30E9-32BB-654D-9537-C2515151AD31}">
      <dsp:nvSpPr>
        <dsp:cNvPr id="0" name=""/>
        <dsp:cNvSpPr/>
      </dsp:nvSpPr>
      <dsp:spPr>
        <a:xfrm rot="5400000">
          <a:off x="3463499" y="3630686"/>
          <a:ext cx="135789" cy="162947"/>
        </a:xfrm>
        <a:prstGeom prst="rightArrow">
          <a:avLst>
            <a:gd name="adj1" fmla="val 60000"/>
            <a:gd name="adj2" fmla="val 50000"/>
          </a:avLst>
        </a:prstGeom>
        <a:solidFill>
          <a:schemeClr val="accent5">
            <a:hueOff val="-5793037"/>
            <a:satOff val="-14931"/>
            <a:lumOff val="-1008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3482510" y="3644265"/>
        <a:ext cx="97769" cy="95052"/>
      </dsp:txXfrm>
    </dsp:sp>
    <dsp:sp modelId="{BC3D06D9-CCD8-4B4C-A611-539F496A5038}">
      <dsp:nvSpPr>
        <dsp:cNvPr id="0" name=""/>
        <dsp:cNvSpPr/>
      </dsp:nvSpPr>
      <dsp:spPr>
        <a:xfrm>
          <a:off x="2869419" y="3802686"/>
          <a:ext cx="1323949" cy="362105"/>
        </a:xfrm>
        <a:prstGeom prst="roundRect">
          <a:avLst>
            <a:gd name="adj" fmla="val 10000"/>
          </a:avLst>
        </a:prstGeom>
        <a:solidFill>
          <a:schemeClr val="accent5">
            <a:hueOff val="-5913725"/>
            <a:satOff val="-15242"/>
            <a:lumOff val="-1029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Closing</a:t>
          </a:r>
        </a:p>
      </dsp:txBody>
      <dsp:txXfrm>
        <a:off x="2880025" y="3813292"/>
        <a:ext cx="1302737" cy="340893"/>
      </dsp:txXfrm>
    </dsp:sp>
    <dsp:sp modelId="{0D239FF9-F43F-9A49-AE70-449E91A46D2B}">
      <dsp:nvSpPr>
        <dsp:cNvPr id="0" name=""/>
        <dsp:cNvSpPr/>
      </dsp:nvSpPr>
      <dsp:spPr>
        <a:xfrm rot="5400000">
          <a:off x="3463499" y="4173845"/>
          <a:ext cx="135789" cy="162947"/>
        </a:xfrm>
        <a:prstGeom prst="rightArrow">
          <a:avLst>
            <a:gd name="adj1" fmla="val 60000"/>
            <a:gd name="adj2" fmla="val 50000"/>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3482510" y="4187424"/>
        <a:ext cx="97769" cy="95052"/>
      </dsp:txXfrm>
    </dsp:sp>
    <dsp:sp modelId="{7E774ED4-94D5-F04A-A5B7-23EB2623CD6B}">
      <dsp:nvSpPr>
        <dsp:cNvPr id="0" name=""/>
        <dsp:cNvSpPr/>
      </dsp:nvSpPr>
      <dsp:spPr>
        <a:xfrm>
          <a:off x="2869419" y="4345845"/>
          <a:ext cx="1323949" cy="362105"/>
        </a:xfrm>
        <a:prstGeom prst="roundRect">
          <a:avLst>
            <a:gd name="adj" fmla="val 1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Closed </a:t>
          </a:r>
        </a:p>
      </dsp:txBody>
      <dsp:txXfrm>
        <a:off x="2880025" y="4356451"/>
        <a:ext cx="1302737" cy="340893"/>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5335D4-4F83-BD40-A40B-0FD0604D1E00}" type="datetimeFigureOut">
              <a:rPr lang="en-US" smtClean="0"/>
              <a:t>2/25/19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E66A20-A9F9-8B46-BF45-ED200717D138}" type="slidenum">
              <a:rPr lang="en-US" smtClean="0"/>
              <a:t>‹#›</a:t>
            </a:fld>
            <a:endParaRPr lang="en-US"/>
          </a:p>
        </p:txBody>
      </p:sp>
    </p:spTree>
    <p:extLst>
      <p:ext uri="{BB962C8B-B14F-4D97-AF65-F5344CB8AC3E}">
        <p14:creationId xmlns:p14="http://schemas.microsoft.com/office/powerpoint/2010/main" val="3784407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6</a:t>
            </a:fld>
            <a:endParaRPr lang="en-US"/>
          </a:p>
        </p:txBody>
      </p:sp>
    </p:spTree>
    <p:extLst>
      <p:ext uri="{BB962C8B-B14F-4D97-AF65-F5344CB8AC3E}">
        <p14:creationId xmlns:p14="http://schemas.microsoft.com/office/powerpoint/2010/main" val="19972679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16</a:t>
            </a:fld>
            <a:endParaRPr lang="en-US"/>
          </a:p>
        </p:txBody>
      </p:sp>
    </p:spTree>
    <p:extLst>
      <p:ext uri="{BB962C8B-B14F-4D97-AF65-F5344CB8AC3E}">
        <p14:creationId xmlns:p14="http://schemas.microsoft.com/office/powerpoint/2010/main" val="1708756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17</a:t>
            </a:fld>
            <a:endParaRPr lang="en-US"/>
          </a:p>
        </p:txBody>
      </p:sp>
    </p:spTree>
    <p:extLst>
      <p:ext uri="{BB962C8B-B14F-4D97-AF65-F5344CB8AC3E}">
        <p14:creationId xmlns:p14="http://schemas.microsoft.com/office/powerpoint/2010/main" val="6014005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18</a:t>
            </a:fld>
            <a:endParaRPr lang="en-US"/>
          </a:p>
        </p:txBody>
      </p:sp>
    </p:spTree>
    <p:extLst>
      <p:ext uri="{BB962C8B-B14F-4D97-AF65-F5344CB8AC3E}">
        <p14:creationId xmlns:p14="http://schemas.microsoft.com/office/powerpoint/2010/main" val="11608327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19</a:t>
            </a:fld>
            <a:endParaRPr lang="en-US"/>
          </a:p>
        </p:txBody>
      </p:sp>
    </p:spTree>
    <p:extLst>
      <p:ext uri="{BB962C8B-B14F-4D97-AF65-F5344CB8AC3E}">
        <p14:creationId xmlns:p14="http://schemas.microsoft.com/office/powerpoint/2010/main" val="38464847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20</a:t>
            </a:fld>
            <a:endParaRPr lang="en-US"/>
          </a:p>
        </p:txBody>
      </p:sp>
    </p:spTree>
    <p:extLst>
      <p:ext uri="{BB962C8B-B14F-4D97-AF65-F5344CB8AC3E}">
        <p14:creationId xmlns:p14="http://schemas.microsoft.com/office/powerpoint/2010/main" val="391677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21</a:t>
            </a:fld>
            <a:endParaRPr lang="en-US"/>
          </a:p>
        </p:txBody>
      </p:sp>
    </p:spTree>
    <p:extLst>
      <p:ext uri="{BB962C8B-B14F-4D97-AF65-F5344CB8AC3E}">
        <p14:creationId xmlns:p14="http://schemas.microsoft.com/office/powerpoint/2010/main" val="7366242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22</a:t>
            </a:fld>
            <a:endParaRPr lang="en-US"/>
          </a:p>
        </p:txBody>
      </p:sp>
    </p:spTree>
    <p:extLst>
      <p:ext uri="{BB962C8B-B14F-4D97-AF65-F5344CB8AC3E}">
        <p14:creationId xmlns:p14="http://schemas.microsoft.com/office/powerpoint/2010/main" val="2463594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23</a:t>
            </a:fld>
            <a:endParaRPr lang="en-US"/>
          </a:p>
        </p:txBody>
      </p:sp>
    </p:spTree>
    <p:extLst>
      <p:ext uri="{BB962C8B-B14F-4D97-AF65-F5344CB8AC3E}">
        <p14:creationId xmlns:p14="http://schemas.microsoft.com/office/powerpoint/2010/main" val="6895116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24</a:t>
            </a:fld>
            <a:endParaRPr lang="en-US"/>
          </a:p>
        </p:txBody>
      </p:sp>
    </p:spTree>
    <p:extLst>
      <p:ext uri="{BB962C8B-B14F-4D97-AF65-F5344CB8AC3E}">
        <p14:creationId xmlns:p14="http://schemas.microsoft.com/office/powerpoint/2010/main" val="31316667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25</a:t>
            </a:fld>
            <a:endParaRPr lang="en-US"/>
          </a:p>
        </p:txBody>
      </p:sp>
    </p:spTree>
    <p:extLst>
      <p:ext uri="{BB962C8B-B14F-4D97-AF65-F5344CB8AC3E}">
        <p14:creationId xmlns:p14="http://schemas.microsoft.com/office/powerpoint/2010/main" val="1743803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8</a:t>
            </a:fld>
            <a:endParaRPr lang="en-US"/>
          </a:p>
        </p:txBody>
      </p:sp>
    </p:spTree>
    <p:extLst>
      <p:ext uri="{BB962C8B-B14F-4D97-AF65-F5344CB8AC3E}">
        <p14:creationId xmlns:p14="http://schemas.microsoft.com/office/powerpoint/2010/main" val="18729557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26</a:t>
            </a:fld>
            <a:endParaRPr lang="en-US"/>
          </a:p>
        </p:txBody>
      </p:sp>
    </p:spTree>
    <p:extLst>
      <p:ext uri="{BB962C8B-B14F-4D97-AF65-F5344CB8AC3E}">
        <p14:creationId xmlns:p14="http://schemas.microsoft.com/office/powerpoint/2010/main" val="21674303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27</a:t>
            </a:fld>
            <a:endParaRPr lang="en-US"/>
          </a:p>
        </p:txBody>
      </p:sp>
    </p:spTree>
    <p:extLst>
      <p:ext uri="{BB962C8B-B14F-4D97-AF65-F5344CB8AC3E}">
        <p14:creationId xmlns:p14="http://schemas.microsoft.com/office/powerpoint/2010/main" val="20068324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28</a:t>
            </a:fld>
            <a:endParaRPr lang="en-US"/>
          </a:p>
        </p:txBody>
      </p:sp>
    </p:spTree>
    <p:extLst>
      <p:ext uri="{BB962C8B-B14F-4D97-AF65-F5344CB8AC3E}">
        <p14:creationId xmlns:p14="http://schemas.microsoft.com/office/powerpoint/2010/main" val="4277367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29</a:t>
            </a:fld>
            <a:endParaRPr lang="en-US"/>
          </a:p>
        </p:txBody>
      </p:sp>
    </p:spTree>
    <p:extLst>
      <p:ext uri="{BB962C8B-B14F-4D97-AF65-F5344CB8AC3E}">
        <p14:creationId xmlns:p14="http://schemas.microsoft.com/office/powerpoint/2010/main" val="31373469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30</a:t>
            </a:fld>
            <a:endParaRPr lang="en-US"/>
          </a:p>
        </p:txBody>
      </p:sp>
    </p:spTree>
    <p:extLst>
      <p:ext uri="{BB962C8B-B14F-4D97-AF65-F5344CB8AC3E}">
        <p14:creationId xmlns:p14="http://schemas.microsoft.com/office/powerpoint/2010/main" val="8532574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31</a:t>
            </a:fld>
            <a:endParaRPr lang="en-US"/>
          </a:p>
        </p:txBody>
      </p:sp>
    </p:spTree>
    <p:extLst>
      <p:ext uri="{BB962C8B-B14F-4D97-AF65-F5344CB8AC3E}">
        <p14:creationId xmlns:p14="http://schemas.microsoft.com/office/powerpoint/2010/main" val="39487413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32</a:t>
            </a:fld>
            <a:endParaRPr lang="en-US"/>
          </a:p>
        </p:txBody>
      </p:sp>
    </p:spTree>
    <p:extLst>
      <p:ext uri="{BB962C8B-B14F-4D97-AF65-F5344CB8AC3E}">
        <p14:creationId xmlns:p14="http://schemas.microsoft.com/office/powerpoint/2010/main" val="34695564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33</a:t>
            </a:fld>
            <a:endParaRPr lang="en-US"/>
          </a:p>
        </p:txBody>
      </p:sp>
    </p:spTree>
    <p:extLst>
      <p:ext uri="{BB962C8B-B14F-4D97-AF65-F5344CB8AC3E}">
        <p14:creationId xmlns:p14="http://schemas.microsoft.com/office/powerpoint/2010/main" val="3250914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34</a:t>
            </a:fld>
            <a:endParaRPr lang="en-US"/>
          </a:p>
        </p:txBody>
      </p:sp>
    </p:spTree>
    <p:extLst>
      <p:ext uri="{BB962C8B-B14F-4D97-AF65-F5344CB8AC3E}">
        <p14:creationId xmlns:p14="http://schemas.microsoft.com/office/powerpoint/2010/main" val="30607806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35</a:t>
            </a:fld>
            <a:endParaRPr lang="en-US"/>
          </a:p>
        </p:txBody>
      </p:sp>
    </p:spTree>
    <p:extLst>
      <p:ext uri="{BB962C8B-B14F-4D97-AF65-F5344CB8AC3E}">
        <p14:creationId xmlns:p14="http://schemas.microsoft.com/office/powerpoint/2010/main" val="3678340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9</a:t>
            </a:fld>
            <a:endParaRPr lang="en-US"/>
          </a:p>
        </p:txBody>
      </p:sp>
    </p:spTree>
    <p:extLst>
      <p:ext uri="{BB962C8B-B14F-4D97-AF65-F5344CB8AC3E}">
        <p14:creationId xmlns:p14="http://schemas.microsoft.com/office/powerpoint/2010/main" val="22430477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36</a:t>
            </a:fld>
            <a:endParaRPr lang="en-US"/>
          </a:p>
        </p:txBody>
      </p:sp>
    </p:spTree>
    <p:extLst>
      <p:ext uri="{BB962C8B-B14F-4D97-AF65-F5344CB8AC3E}">
        <p14:creationId xmlns:p14="http://schemas.microsoft.com/office/powerpoint/2010/main" val="40675014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37</a:t>
            </a:fld>
            <a:endParaRPr lang="en-US"/>
          </a:p>
        </p:txBody>
      </p:sp>
    </p:spTree>
    <p:extLst>
      <p:ext uri="{BB962C8B-B14F-4D97-AF65-F5344CB8AC3E}">
        <p14:creationId xmlns:p14="http://schemas.microsoft.com/office/powerpoint/2010/main" val="19027195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38</a:t>
            </a:fld>
            <a:endParaRPr lang="en-US"/>
          </a:p>
        </p:txBody>
      </p:sp>
    </p:spTree>
    <p:extLst>
      <p:ext uri="{BB962C8B-B14F-4D97-AF65-F5344CB8AC3E}">
        <p14:creationId xmlns:p14="http://schemas.microsoft.com/office/powerpoint/2010/main" val="7916408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39</a:t>
            </a:fld>
            <a:endParaRPr lang="en-US"/>
          </a:p>
        </p:txBody>
      </p:sp>
    </p:spTree>
    <p:extLst>
      <p:ext uri="{BB962C8B-B14F-4D97-AF65-F5344CB8AC3E}">
        <p14:creationId xmlns:p14="http://schemas.microsoft.com/office/powerpoint/2010/main" val="11544383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40</a:t>
            </a:fld>
            <a:endParaRPr lang="en-US"/>
          </a:p>
        </p:txBody>
      </p:sp>
    </p:spTree>
    <p:extLst>
      <p:ext uri="{BB962C8B-B14F-4D97-AF65-F5344CB8AC3E}">
        <p14:creationId xmlns:p14="http://schemas.microsoft.com/office/powerpoint/2010/main" val="392157674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41</a:t>
            </a:fld>
            <a:endParaRPr lang="en-US"/>
          </a:p>
        </p:txBody>
      </p:sp>
    </p:spTree>
    <p:extLst>
      <p:ext uri="{BB962C8B-B14F-4D97-AF65-F5344CB8AC3E}">
        <p14:creationId xmlns:p14="http://schemas.microsoft.com/office/powerpoint/2010/main" val="23804703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42</a:t>
            </a:fld>
            <a:endParaRPr lang="en-US"/>
          </a:p>
        </p:txBody>
      </p:sp>
    </p:spTree>
    <p:extLst>
      <p:ext uri="{BB962C8B-B14F-4D97-AF65-F5344CB8AC3E}">
        <p14:creationId xmlns:p14="http://schemas.microsoft.com/office/powerpoint/2010/main" val="28335303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43</a:t>
            </a:fld>
            <a:endParaRPr lang="en-US"/>
          </a:p>
        </p:txBody>
      </p:sp>
    </p:spTree>
    <p:extLst>
      <p:ext uri="{BB962C8B-B14F-4D97-AF65-F5344CB8AC3E}">
        <p14:creationId xmlns:p14="http://schemas.microsoft.com/office/powerpoint/2010/main" val="8276113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44</a:t>
            </a:fld>
            <a:endParaRPr lang="en-US"/>
          </a:p>
        </p:txBody>
      </p:sp>
    </p:spTree>
    <p:extLst>
      <p:ext uri="{BB962C8B-B14F-4D97-AF65-F5344CB8AC3E}">
        <p14:creationId xmlns:p14="http://schemas.microsoft.com/office/powerpoint/2010/main" val="5806533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10</a:t>
            </a:fld>
            <a:endParaRPr lang="en-US"/>
          </a:p>
        </p:txBody>
      </p:sp>
    </p:spTree>
    <p:extLst>
      <p:ext uri="{BB962C8B-B14F-4D97-AF65-F5344CB8AC3E}">
        <p14:creationId xmlns:p14="http://schemas.microsoft.com/office/powerpoint/2010/main" val="4077561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11</a:t>
            </a:fld>
            <a:endParaRPr lang="en-US"/>
          </a:p>
        </p:txBody>
      </p:sp>
    </p:spTree>
    <p:extLst>
      <p:ext uri="{BB962C8B-B14F-4D97-AF65-F5344CB8AC3E}">
        <p14:creationId xmlns:p14="http://schemas.microsoft.com/office/powerpoint/2010/main" val="11969751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12</a:t>
            </a:fld>
            <a:endParaRPr lang="en-US"/>
          </a:p>
        </p:txBody>
      </p:sp>
    </p:spTree>
    <p:extLst>
      <p:ext uri="{BB962C8B-B14F-4D97-AF65-F5344CB8AC3E}">
        <p14:creationId xmlns:p14="http://schemas.microsoft.com/office/powerpoint/2010/main" val="1418645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13</a:t>
            </a:fld>
            <a:endParaRPr lang="en-US"/>
          </a:p>
        </p:txBody>
      </p:sp>
    </p:spTree>
    <p:extLst>
      <p:ext uri="{BB962C8B-B14F-4D97-AF65-F5344CB8AC3E}">
        <p14:creationId xmlns:p14="http://schemas.microsoft.com/office/powerpoint/2010/main" val="21086285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14</a:t>
            </a:fld>
            <a:endParaRPr lang="en-US"/>
          </a:p>
        </p:txBody>
      </p:sp>
    </p:spTree>
    <p:extLst>
      <p:ext uri="{BB962C8B-B14F-4D97-AF65-F5344CB8AC3E}">
        <p14:creationId xmlns:p14="http://schemas.microsoft.com/office/powerpoint/2010/main" val="2714200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4E66A20-A9F9-8B46-BF45-ED200717D138}" type="slidenum">
              <a:rPr lang="en-US" smtClean="0"/>
              <a:t>15</a:t>
            </a:fld>
            <a:endParaRPr lang="en-US"/>
          </a:p>
        </p:txBody>
      </p:sp>
    </p:spTree>
    <p:extLst>
      <p:ext uri="{BB962C8B-B14F-4D97-AF65-F5344CB8AC3E}">
        <p14:creationId xmlns:p14="http://schemas.microsoft.com/office/powerpoint/2010/main" val="8968711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A1A89C4-6788-924B-BF19-2F5AE217DCCE}" type="datetimeFigureOut">
              <a:rPr lang="en-US" smtClean="0"/>
              <a:t>2/25/19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2252875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1A89C4-6788-924B-BF19-2F5AE217DCCE}" type="datetimeFigureOut">
              <a:rPr lang="en-US" smtClean="0"/>
              <a:t>2/25/19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3023631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1A89C4-6788-924B-BF19-2F5AE217DCCE}" type="datetimeFigureOut">
              <a:rPr lang="en-US" smtClean="0"/>
              <a:t>2/25/19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214945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234950"/>
            <a:ext cx="7886700" cy="892174"/>
          </a:xfrm>
        </p:spPr>
        <p:txBody>
          <a:bodyPr/>
          <a:lstStyle>
            <a:lvl1pPr>
              <a:defRPr b="1">
                <a:solidFill>
                  <a:srgbClr val="0070C0"/>
                </a:solidFill>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3" name="Content Placeholder 2"/>
          <p:cNvSpPr>
            <a:spLocks noGrp="1"/>
          </p:cNvSpPr>
          <p:nvPr>
            <p:ph idx="1"/>
          </p:nvPr>
        </p:nvSpPr>
        <p:spPr>
          <a:xfrm>
            <a:off x="628650" y="1270000"/>
            <a:ext cx="7886700" cy="490696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A1A89C4-6788-924B-BF19-2F5AE217DCCE}" type="datetimeFigureOut">
              <a:rPr lang="en-US" smtClean="0"/>
              <a:t>2/25/19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4694669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A1A89C4-6788-924B-BF19-2F5AE217DCCE}" type="datetimeFigureOut">
              <a:rPr lang="en-US" smtClean="0"/>
              <a:t>2/25/19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1935210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A1A89C4-6788-924B-BF19-2F5AE217DCCE}" type="datetimeFigureOut">
              <a:rPr lang="en-US" smtClean="0"/>
              <a:t>2/25/19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2396948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1A89C4-6788-924B-BF19-2F5AE217DCCE}" type="datetimeFigureOut">
              <a:rPr lang="en-US" smtClean="0"/>
              <a:t>2/25/19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1568168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1A89C4-6788-924B-BF19-2F5AE217DCCE}" type="datetimeFigureOut">
              <a:rPr lang="en-US" smtClean="0"/>
              <a:t>2/25/19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41522151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1A89C4-6788-924B-BF19-2F5AE217DCCE}" type="datetimeFigureOut">
              <a:rPr lang="en-US" smtClean="0"/>
              <a:t>2/25/19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4191509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A1A89C4-6788-924B-BF19-2F5AE217DCCE}" type="datetimeFigureOut">
              <a:rPr lang="en-US" smtClean="0"/>
              <a:t>2/25/19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4067376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A1A89C4-6788-924B-BF19-2F5AE217DCCE}" type="datetimeFigureOut">
              <a:rPr lang="en-US" smtClean="0"/>
              <a:t>2/25/19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904CAB-76FA-6E4D-B470-F46A7FFE3828}" type="slidenum">
              <a:rPr lang="en-US" smtClean="0"/>
              <a:t>‹#›</a:t>
            </a:fld>
            <a:endParaRPr lang="en-US"/>
          </a:p>
        </p:txBody>
      </p:sp>
    </p:spTree>
    <p:extLst>
      <p:ext uri="{BB962C8B-B14F-4D97-AF65-F5344CB8AC3E}">
        <p14:creationId xmlns:p14="http://schemas.microsoft.com/office/powerpoint/2010/main" val="37854046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1A89C4-6788-924B-BF19-2F5AE217DCCE}" type="datetimeFigureOut">
              <a:rPr lang="en-US" smtClean="0"/>
              <a:pPr/>
              <a:t>2/25/19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904CAB-76FA-6E4D-B470-F46A7FFE3828}" type="slidenum">
              <a:rPr lang="en-US" smtClean="0"/>
              <a:pPr/>
              <a:t>‹#›</a:t>
            </a:fld>
            <a:endParaRPr lang="en-US"/>
          </a:p>
        </p:txBody>
      </p:sp>
    </p:spTree>
    <p:extLst>
      <p:ext uri="{BB962C8B-B14F-4D97-AF65-F5344CB8AC3E}">
        <p14:creationId xmlns:p14="http://schemas.microsoft.com/office/powerpoint/2010/main" val="23228238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304EF-A9CB-6A48-BC54-2186D809D110}"/>
              </a:ext>
            </a:extLst>
          </p:cNvPr>
          <p:cNvSpPr>
            <a:spLocks noGrp="1"/>
          </p:cNvSpPr>
          <p:nvPr>
            <p:ph type="ctrTitle"/>
          </p:nvPr>
        </p:nvSpPr>
        <p:spPr/>
        <p:txBody>
          <a:bodyPr/>
          <a:lstStyle/>
          <a:p>
            <a:r>
              <a:rPr lang="en-US" b="1" dirty="0">
                <a:latin typeface="+mn-lt"/>
                <a:cs typeface="Times New Roman" panose="02020603050405020304" pitchFamily="18" charset="0"/>
              </a:rPr>
              <a:t>LẬP TRÌNH WINDOW</a:t>
            </a:r>
          </a:p>
        </p:txBody>
      </p:sp>
      <p:sp>
        <p:nvSpPr>
          <p:cNvPr id="3" name="Subtitle 2">
            <a:extLst>
              <a:ext uri="{FF2B5EF4-FFF2-40B4-BE49-F238E27FC236}">
                <a16:creationId xmlns:a16="http://schemas.microsoft.com/office/drawing/2014/main" id="{C75FBB80-BB3C-6741-B651-4F3466C04814}"/>
              </a:ext>
            </a:extLst>
          </p:cNvPr>
          <p:cNvSpPr>
            <a:spLocks noGrp="1"/>
          </p:cNvSpPr>
          <p:nvPr>
            <p:ph type="subTitle" idx="1"/>
          </p:nvPr>
        </p:nvSpPr>
        <p:spPr/>
        <p:txBody>
          <a:bodyPr/>
          <a:lstStyle/>
          <a:p>
            <a:endParaRPr lang="en-US" dirty="0">
              <a:latin typeface="+mn-lt"/>
            </a:endParaRPr>
          </a:p>
        </p:txBody>
      </p:sp>
    </p:spTree>
    <p:extLst>
      <p:ext uri="{BB962C8B-B14F-4D97-AF65-F5344CB8AC3E}">
        <p14:creationId xmlns:p14="http://schemas.microsoft.com/office/powerpoint/2010/main" val="643943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XỬ LÝ SỰ KIỆN</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fontScale="92500" lnSpcReduction="10000"/>
          </a:bodyPr>
          <a:lstStyle/>
          <a:p>
            <a:r>
              <a:rPr lang="vi-VN" dirty="0"/>
              <a:t>Event – driven programming model trong C# </a:t>
            </a:r>
          </a:p>
          <a:p>
            <a:pPr lvl="1"/>
            <a:r>
              <a:rPr lang="vi-VN" dirty="0"/>
              <a:t>Message Loop --&gt; Application.Run() </a:t>
            </a:r>
          </a:p>
          <a:p>
            <a:pPr lvl="1"/>
            <a:r>
              <a:rPr lang="vi-VN" dirty="0"/>
              <a:t>Window --&gt; Form </a:t>
            </a:r>
          </a:p>
          <a:p>
            <a:pPr lvl="1"/>
            <a:r>
              <a:rPr lang="vi-VN" dirty="0"/>
              <a:t>Window Procedure --&gt; WndProc(ref Message m) </a:t>
            </a:r>
          </a:p>
          <a:p>
            <a:pPr lvl="1"/>
            <a:r>
              <a:rPr lang="vi-VN" dirty="0"/>
              <a:t>Phần lớn các Message handlers được cài đặt sẵn trong các lớp có thể nhận message (Control, Form, Timer, ...) dưới dạng các hàm protected: </a:t>
            </a:r>
          </a:p>
          <a:p>
            <a:pPr marL="457200" lvl="1" indent="0">
              <a:buNone/>
            </a:pPr>
            <a:r>
              <a:rPr lang="vi-VN" b="1" dirty="0">
                <a:solidFill>
                  <a:srgbClr val="0070C0"/>
                </a:solidFill>
              </a:rPr>
              <a:t>protected</a:t>
            </a:r>
            <a:r>
              <a:rPr lang="vi-VN" b="1" dirty="0"/>
              <a:t> </a:t>
            </a:r>
            <a:r>
              <a:rPr lang="vi-VN" b="1" dirty="0">
                <a:solidFill>
                  <a:srgbClr val="0070C0"/>
                </a:solidFill>
              </a:rPr>
              <a:t>void</a:t>
            </a:r>
            <a:r>
              <a:rPr lang="vi-VN" b="1" dirty="0"/>
              <a:t> OnTenMessage(</a:t>
            </a:r>
            <a:r>
              <a:rPr lang="vi-VN" b="1" dirty="0">
                <a:solidFill>
                  <a:srgbClr val="FF0000"/>
                </a:solidFill>
              </a:rPr>
              <a:t>xxxEventArgs</a:t>
            </a:r>
            <a:r>
              <a:rPr lang="vi-VN" b="1" dirty="0"/>
              <a:t> e) </a:t>
            </a:r>
          </a:p>
          <a:p>
            <a:pPr marL="457200" lvl="1" indent="0">
              <a:buNone/>
            </a:pPr>
            <a:r>
              <a:rPr lang="vi-VN" dirty="0"/>
              <a:t>– </a:t>
            </a:r>
            <a:r>
              <a:rPr lang="vi-VN" dirty="0">
                <a:solidFill>
                  <a:srgbClr val="FF0000"/>
                </a:solidFill>
              </a:rPr>
              <a:t>xxxEventArgs</a:t>
            </a:r>
            <a:r>
              <a:rPr lang="vi-VN" dirty="0"/>
              <a:t> có thể là EventArgs hay các lớp con của EventArgs </a:t>
            </a:r>
          </a:p>
          <a:p>
            <a:pPr lvl="1"/>
            <a:r>
              <a:rPr lang="vi-VN" dirty="0"/>
              <a:t>Mỗi message có một biến event tương ứng. </a:t>
            </a:r>
          </a:p>
          <a:p>
            <a:pPr lvl="1"/>
            <a:r>
              <a:rPr lang="vi-VN" dirty="0"/>
              <a:t>Các Message handlers mặc nhiên gọi các event tương ứng của message</a:t>
            </a:r>
          </a:p>
          <a:p>
            <a:pPr lvl="1"/>
            <a:r>
              <a:rPr lang="vi-VN" dirty="0"/>
              <a:t>Các hàm gán cho event gọi là event handler </a:t>
            </a:r>
          </a:p>
          <a:p>
            <a:endParaRPr lang="vi-VN" dirty="0"/>
          </a:p>
        </p:txBody>
      </p:sp>
    </p:spTree>
    <p:extLst>
      <p:ext uri="{BB962C8B-B14F-4D97-AF65-F5344CB8AC3E}">
        <p14:creationId xmlns:p14="http://schemas.microsoft.com/office/powerpoint/2010/main" val="7510502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Autofit/>
          </a:bodyPr>
          <a:lstStyle/>
          <a:p>
            <a:r>
              <a:rPr lang="en-US" sz="3600" dirty="0"/>
              <a:t>LẬP TRÌNH ỨNG DỤNG WINDOW FORM</a:t>
            </a:r>
          </a:p>
        </p:txBody>
      </p:sp>
      <p:graphicFrame>
        <p:nvGraphicFramePr>
          <p:cNvPr id="4" name="Content Placeholder 3">
            <a:extLst>
              <a:ext uri="{FF2B5EF4-FFF2-40B4-BE49-F238E27FC236}">
                <a16:creationId xmlns:a16="http://schemas.microsoft.com/office/drawing/2014/main" id="{CEAD8331-CEAA-0D44-9597-65D60438F1A1}"/>
              </a:ext>
            </a:extLst>
          </p:cNvPr>
          <p:cNvGraphicFramePr>
            <a:graphicFrameLocks noGrp="1"/>
          </p:cNvGraphicFramePr>
          <p:nvPr>
            <p:ph idx="1"/>
            <p:extLst>
              <p:ext uri="{D42A27DB-BD31-4B8C-83A1-F6EECF244321}">
                <p14:modId xmlns:p14="http://schemas.microsoft.com/office/powerpoint/2010/main" val="3020044576"/>
              </p:ext>
            </p:extLst>
          </p:nvPr>
        </p:nvGraphicFramePr>
        <p:xfrm>
          <a:off x="628650" y="1270000"/>
          <a:ext cx="7886700" cy="4906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246860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Ứng dụng Window Form có 3 phần chính:</a:t>
            </a:r>
          </a:p>
          <a:p>
            <a:pPr lvl="1"/>
            <a:r>
              <a:rPr lang="vi-VN" dirty="0"/>
              <a:t>Application</a:t>
            </a:r>
          </a:p>
          <a:p>
            <a:pPr lvl="1"/>
            <a:r>
              <a:rPr lang="vi-VN" dirty="0"/>
              <a:t>Các Form trong Application</a:t>
            </a:r>
          </a:p>
          <a:p>
            <a:pPr lvl="1"/>
            <a:r>
              <a:rPr lang="vi-VN" dirty="0"/>
              <a:t>Các Controls và Components trên Form </a:t>
            </a:r>
            <a:endParaRPr lang="vi-VN" dirty="0">
              <a:effectLst/>
            </a:endParaRPr>
          </a:p>
        </p:txBody>
      </p:sp>
    </p:spTree>
    <p:extLst>
      <p:ext uri="{BB962C8B-B14F-4D97-AF65-F5344CB8AC3E}">
        <p14:creationId xmlns:p14="http://schemas.microsoft.com/office/powerpoint/2010/main" val="28604659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Lớp Application: </a:t>
            </a:r>
            <a:r>
              <a:rPr lang="vi-VN" dirty="0"/>
              <a:t>cung cấp các phương thức tĩnh và các property tĩnh để quản lý ứng dụng </a:t>
            </a:r>
          </a:p>
          <a:p>
            <a:pPr lvl="1"/>
            <a:r>
              <a:rPr lang="vi-VN" dirty="0"/>
              <a:t>Các phương thức start, stop ứng dụng, xử lý Windows messages, </a:t>
            </a:r>
          </a:p>
          <a:p>
            <a:pPr lvl="1"/>
            <a:r>
              <a:rPr lang="vi-VN" dirty="0"/>
              <a:t>Các property lấy thông tin về ứng dụng </a:t>
            </a:r>
          </a:p>
          <a:p>
            <a:pPr lvl="1"/>
            <a:r>
              <a:rPr lang="vi-VN" dirty="0"/>
              <a:t>Lớp này không thể thừa kế </a:t>
            </a:r>
          </a:p>
          <a:p>
            <a:r>
              <a:rPr lang="vi-VN" dirty="0"/>
              <a:t>Namespace</a:t>
            </a:r>
            <a:br>
              <a:rPr lang="vi-VN" dirty="0"/>
            </a:br>
            <a:r>
              <a:rPr lang="vi-VN" dirty="0"/>
              <a:t>• System.Windows.Form </a:t>
            </a:r>
          </a:p>
          <a:p>
            <a:r>
              <a:rPr lang="vi-VN" dirty="0"/>
              <a:t>Assembly</a:t>
            </a:r>
          </a:p>
          <a:p>
            <a:pPr lvl="1"/>
            <a:r>
              <a:rPr lang="vi-VN" dirty="0"/>
              <a:t>System.Windows.Form</a:t>
            </a:r>
            <a:r>
              <a:rPr lang="en-US" dirty="0"/>
              <a:t> </a:t>
            </a:r>
            <a:r>
              <a:rPr lang="vi-VN" dirty="0"/>
              <a:t>(System.Windows.Form.dll)</a:t>
            </a:r>
          </a:p>
        </p:txBody>
      </p:sp>
    </p:spTree>
    <p:extLst>
      <p:ext uri="{BB962C8B-B14F-4D97-AF65-F5344CB8AC3E}">
        <p14:creationId xmlns:p14="http://schemas.microsoft.com/office/powerpoint/2010/main" val="13148848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Lớp Application: </a:t>
            </a:r>
            <a:r>
              <a:rPr lang="vi-VN" dirty="0"/>
              <a:t>Một số phương thức thông dụng </a:t>
            </a:r>
          </a:p>
          <a:p>
            <a:pPr lvl="1"/>
            <a:r>
              <a:rPr lang="vi-VN" b="1" dirty="0"/>
              <a:t>Run(Form)</a:t>
            </a:r>
            <a:r>
              <a:rPr lang="vi-VN" dirty="0"/>
              <a:t> bắt đầu message loop của ứng dụng </a:t>
            </a:r>
          </a:p>
          <a:p>
            <a:pPr lvl="1"/>
            <a:r>
              <a:rPr lang="vi-VN" b="1" dirty="0"/>
              <a:t>Exit() </a:t>
            </a:r>
            <a:r>
              <a:rPr lang="vi-VN" dirty="0"/>
              <a:t>dừng message loop </a:t>
            </a:r>
          </a:p>
          <a:p>
            <a:pPr lvl="1"/>
            <a:r>
              <a:rPr lang="vi-VN" b="1" dirty="0"/>
              <a:t>DoEvents() </a:t>
            </a:r>
            <a:r>
              <a:rPr lang="vi-VN" dirty="0"/>
              <a:t>xử lý các message trong khi chương trình đang trong vòng lặp </a:t>
            </a:r>
          </a:p>
          <a:p>
            <a:pPr lvl="1"/>
            <a:r>
              <a:rPr lang="vi-VN" b="1" dirty="0"/>
              <a:t>EnableVisualStyles() </a:t>
            </a:r>
            <a:r>
              <a:rPr lang="vi-VN" dirty="0"/>
              <a:t>các control sẽ vẽ với kiểu visual nếu control và hệ điều hành hổ trợ </a:t>
            </a:r>
          </a:p>
          <a:p>
            <a:pPr lvl="1"/>
            <a:r>
              <a:rPr lang="vi-VN" b="1" dirty="0"/>
              <a:t>Restart() </a:t>
            </a:r>
            <a:r>
              <a:rPr lang="vi-VN" dirty="0"/>
              <a:t>dừng ứng dụng và Tự động restart lại </a:t>
            </a:r>
          </a:p>
        </p:txBody>
      </p:sp>
    </p:spTree>
    <p:extLst>
      <p:ext uri="{BB962C8B-B14F-4D97-AF65-F5344CB8AC3E}">
        <p14:creationId xmlns:p14="http://schemas.microsoft.com/office/powerpoint/2010/main" val="23348417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Lớp Application: </a:t>
            </a:r>
            <a:r>
              <a:rPr lang="vi-VN" dirty="0"/>
              <a:t>một số property thông dụng</a:t>
            </a:r>
          </a:p>
          <a:p>
            <a:pPr lvl="1"/>
            <a:r>
              <a:rPr lang="vi-VN" b="1" dirty="0"/>
              <a:t>ExecutablePath</a:t>
            </a:r>
            <a:r>
              <a:rPr lang="vi-VN" dirty="0"/>
              <a:t> Đường dẫn đến file .exe </a:t>
            </a:r>
          </a:p>
          <a:p>
            <a:pPr lvl="1"/>
            <a:r>
              <a:rPr lang="vi-VN" b="1" dirty="0"/>
              <a:t>StartupPath</a:t>
            </a:r>
            <a:r>
              <a:rPr lang="vi-VN" dirty="0"/>
              <a:t> Đường dẫn đến thư mục chứa file .exe </a:t>
            </a:r>
          </a:p>
          <a:p>
            <a:pPr lvl="1"/>
            <a:r>
              <a:rPr lang="vi-VN" b="1" dirty="0"/>
              <a:t>UseWaitCursor</a:t>
            </a:r>
            <a:r>
              <a:rPr lang="vi-VN" dirty="0"/>
              <a:t> Hiện cursor dạng Wait </a:t>
            </a:r>
          </a:p>
          <a:p>
            <a:r>
              <a:rPr lang="vi-VN" dirty="0"/>
              <a:t>Event thông dụng:</a:t>
            </a:r>
          </a:p>
          <a:p>
            <a:pPr lvl="1"/>
            <a:r>
              <a:rPr lang="vi-VN" b="1" dirty="0"/>
              <a:t>Idle</a:t>
            </a:r>
            <a:r>
              <a:rPr lang="vi-VN" dirty="0"/>
              <a:t> Xuất hiện khi ứng dụng hoàn thành việc xử lý </a:t>
            </a:r>
            <a:endParaRPr lang="vi-VN" dirty="0">
              <a:effectLst/>
            </a:endParaRPr>
          </a:p>
        </p:txBody>
      </p:sp>
    </p:spTree>
    <p:extLst>
      <p:ext uri="{BB962C8B-B14F-4D97-AF65-F5344CB8AC3E}">
        <p14:creationId xmlns:p14="http://schemas.microsoft.com/office/powerpoint/2010/main" val="2962464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Component</a:t>
            </a:r>
            <a:r>
              <a:rPr lang="vi-VN" dirty="0"/>
              <a:t> là một thành phần phần mềm</a:t>
            </a:r>
          </a:p>
          <a:p>
            <a:r>
              <a:rPr lang="vi-VN" dirty="0"/>
              <a:t>Lớp </a:t>
            </a:r>
            <a:r>
              <a:rPr lang="vi-VN" b="1" dirty="0"/>
              <a:t>Component</a:t>
            </a:r>
            <a:r>
              <a:rPr lang="vi-VN" dirty="0"/>
              <a:t> là lớp cơ sở của tất cả các component</a:t>
            </a:r>
          </a:p>
          <a:p>
            <a:pPr lvl="1"/>
            <a:r>
              <a:rPr lang="vi-VN" dirty="0"/>
              <a:t>Namespace: </a:t>
            </a:r>
          </a:p>
          <a:p>
            <a:pPr lvl="2"/>
            <a:r>
              <a:rPr lang="vi-VN" dirty="0"/>
              <a:t>System.ComponentModel</a:t>
            </a:r>
          </a:p>
          <a:p>
            <a:pPr lvl="1"/>
            <a:r>
              <a:rPr lang="vi-VN" dirty="0"/>
              <a:t>Assembly </a:t>
            </a:r>
          </a:p>
          <a:p>
            <a:pPr lvl="2"/>
            <a:r>
              <a:rPr lang="vi-VN" dirty="0"/>
              <a:t>System (System.dll) </a:t>
            </a:r>
            <a:endParaRPr lang="vi-VN" dirty="0">
              <a:effectLst/>
            </a:endParaRPr>
          </a:p>
        </p:txBody>
      </p:sp>
    </p:spTree>
    <p:extLst>
      <p:ext uri="{BB962C8B-B14F-4D97-AF65-F5344CB8AC3E}">
        <p14:creationId xmlns:p14="http://schemas.microsoft.com/office/powerpoint/2010/main" val="20168762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1"/>
            <a:ext cx="7886700" cy="2453480"/>
          </a:xfrm>
        </p:spPr>
        <p:txBody>
          <a:bodyPr>
            <a:normAutofit fontScale="85000" lnSpcReduction="10000"/>
          </a:bodyPr>
          <a:lstStyle/>
          <a:p>
            <a:r>
              <a:rPr lang="vi-VN" dirty="0"/>
              <a:t>Các component trong .NET gồm có các thành viên: </a:t>
            </a:r>
          </a:p>
          <a:p>
            <a:pPr lvl="1"/>
            <a:r>
              <a:rPr lang="vi-VN" dirty="0"/>
              <a:t>Properties (các thuộc tính)</a:t>
            </a:r>
          </a:p>
          <a:p>
            <a:pPr lvl="1"/>
            <a:r>
              <a:rPr lang="vi-VN" dirty="0"/>
              <a:t>Methods (các phương thức)</a:t>
            </a:r>
          </a:p>
          <a:p>
            <a:pPr lvl="1"/>
            <a:r>
              <a:rPr lang="vi-VN" dirty="0"/>
              <a:t>Events (các sự kiện)</a:t>
            </a:r>
          </a:p>
          <a:p>
            <a:pPr lvl="1"/>
            <a:r>
              <a:rPr lang="vi-VN" dirty="0"/>
              <a:t>[Các thành viên protected] </a:t>
            </a:r>
          </a:p>
          <a:p>
            <a:r>
              <a:rPr lang="vi-VN" dirty="0"/>
              <a:t>Các Component không h</a:t>
            </a:r>
            <a:r>
              <a:rPr lang="en-US" dirty="0"/>
              <a:t>ỗ</a:t>
            </a:r>
            <a:r>
              <a:rPr lang="vi-VN" dirty="0"/>
              <a:t> trợ tương tác với người dùng bằng form giao diện tự nhiên </a:t>
            </a:r>
          </a:p>
          <a:p>
            <a:endParaRPr lang="vi-VN" dirty="0">
              <a:effectLst/>
            </a:endParaRPr>
          </a:p>
        </p:txBody>
      </p:sp>
      <p:pic>
        <p:nvPicPr>
          <p:cNvPr id="1028" name="Picture 4" descr="page51image63267568">
            <a:extLst>
              <a:ext uri="{FF2B5EF4-FFF2-40B4-BE49-F238E27FC236}">
                <a16:creationId xmlns:a16="http://schemas.microsoft.com/office/drawing/2014/main" id="{EA95B377-96A4-5F46-8AC5-1AFCF205E3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72753" y="3723481"/>
            <a:ext cx="3492500" cy="2946400"/>
          </a:xfrm>
          <a:prstGeom prst="rect">
            <a:avLst/>
          </a:prstGeom>
          <a:noFill/>
          <a:extLst>
            <a:ext uri="{909E8E84-426E-40DD-AFC4-6F175D3DCCD1}">
              <a14:hiddenFill xmlns:a14="http://schemas.microsoft.com/office/drawing/2010/main">
                <a:solidFill>
                  <a:srgbClr val="FFFFFF"/>
                </a:solidFill>
              </a14:hiddenFill>
            </a:ext>
          </a:extLst>
        </p:spPr>
      </p:pic>
      <p:sp>
        <p:nvSpPr>
          <p:cNvPr id="6" name="Left Brace 5">
            <a:extLst>
              <a:ext uri="{FF2B5EF4-FFF2-40B4-BE49-F238E27FC236}">
                <a16:creationId xmlns:a16="http://schemas.microsoft.com/office/drawing/2014/main" id="{7EFDD00E-47B7-6744-BFFD-3150D46B5DBF}"/>
              </a:ext>
            </a:extLst>
          </p:cNvPr>
          <p:cNvSpPr/>
          <p:nvPr/>
        </p:nvSpPr>
        <p:spPr>
          <a:xfrm>
            <a:off x="5090615" y="5800299"/>
            <a:ext cx="259307" cy="86958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Cloud Callout 6">
            <a:extLst>
              <a:ext uri="{FF2B5EF4-FFF2-40B4-BE49-F238E27FC236}">
                <a16:creationId xmlns:a16="http://schemas.microsoft.com/office/drawing/2014/main" id="{243B9393-CF6A-E54A-A94C-77AE756C3DA4}"/>
              </a:ext>
            </a:extLst>
          </p:cNvPr>
          <p:cNvSpPr/>
          <p:nvPr/>
        </p:nvSpPr>
        <p:spPr>
          <a:xfrm>
            <a:off x="791570" y="5558515"/>
            <a:ext cx="4012442" cy="869582"/>
          </a:xfrm>
          <a:prstGeom prst="cloudCallout">
            <a:avLst>
              <a:gd name="adj1" fmla="val 55180"/>
              <a:gd name="adj2" fmla="val 24335"/>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rgbClr val="BC005E"/>
              </a:solidFill>
              <a:latin typeface="Arial,Bold"/>
            </a:endParaRPr>
          </a:p>
          <a:p>
            <a:pPr algn="ctr"/>
            <a:r>
              <a:rPr lang="en-US" dirty="0">
                <a:solidFill>
                  <a:srgbClr val="BC005E"/>
                </a:solidFill>
                <a:latin typeface="Arial,Bold"/>
              </a:rPr>
              <a:t>Nonvisual design surface </a:t>
            </a:r>
            <a:endParaRPr lang="en-US" dirty="0"/>
          </a:p>
          <a:p>
            <a:pPr algn="ctr"/>
            <a:endParaRPr lang="en-US" dirty="0"/>
          </a:p>
        </p:txBody>
      </p:sp>
    </p:spTree>
    <p:extLst>
      <p:ext uri="{BB962C8B-B14F-4D97-AF65-F5344CB8AC3E}">
        <p14:creationId xmlns:p14="http://schemas.microsoft.com/office/powerpoint/2010/main" val="29676028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fontScale="92500" lnSpcReduction="20000"/>
          </a:bodyPr>
          <a:lstStyle/>
          <a:p>
            <a:r>
              <a:rPr lang="vi-VN" dirty="0"/>
              <a:t>Sơ đồ thừa kế </a:t>
            </a:r>
          </a:p>
          <a:p>
            <a:pPr marL="457200" lvl="1" indent="0">
              <a:buNone/>
            </a:pPr>
            <a:r>
              <a:rPr lang="en-US" b="1" dirty="0" err="1"/>
              <a:t>System.Object</a:t>
            </a:r>
            <a:r>
              <a:rPr lang="en-US" b="1" dirty="0"/>
              <a:t> </a:t>
            </a:r>
          </a:p>
          <a:p>
            <a:pPr marL="914400" lvl="2" indent="0">
              <a:buNone/>
            </a:pPr>
            <a:r>
              <a:rPr lang="en-US" b="1" dirty="0" err="1"/>
              <a:t>System.MarshalByRefObject</a:t>
            </a:r>
            <a:r>
              <a:rPr lang="en-US" b="1" dirty="0"/>
              <a:t> </a:t>
            </a:r>
          </a:p>
          <a:p>
            <a:pPr marL="914400" lvl="2" indent="0">
              <a:buNone/>
            </a:pPr>
            <a:r>
              <a:rPr lang="en-US" dirty="0"/>
              <a:t>        </a:t>
            </a:r>
            <a:r>
              <a:rPr lang="en-US" b="1" dirty="0" err="1"/>
              <a:t>System.ComponentModel.Component</a:t>
            </a:r>
            <a:r>
              <a:rPr lang="en-US" dirty="0"/>
              <a:t>     	</a:t>
            </a:r>
            <a:r>
              <a:rPr lang="en-US" dirty="0" err="1"/>
              <a:t>System.Data.Common.DbConnection</a:t>
            </a:r>
            <a:r>
              <a:rPr lang="en-US" dirty="0"/>
              <a:t> 	</a:t>
            </a:r>
            <a:r>
              <a:rPr lang="en-US" dirty="0" err="1"/>
              <a:t>System.Diagnostics.PerformanceCounter</a:t>
            </a:r>
            <a:r>
              <a:rPr lang="en-US" dirty="0"/>
              <a:t> 	</a:t>
            </a:r>
            <a:r>
              <a:rPr lang="en-US" dirty="0" err="1"/>
              <a:t>System.Diagnostics.Process</a:t>
            </a:r>
            <a:r>
              <a:rPr lang="en-US" dirty="0"/>
              <a:t> </a:t>
            </a:r>
            <a:br>
              <a:rPr lang="en-US" dirty="0"/>
            </a:br>
            <a:r>
              <a:rPr lang="en-US" dirty="0"/>
              <a:t>	</a:t>
            </a:r>
            <a:r>
              <a:rPr lang="en-US" dirty="0" err="1"/>
              <a:t>System.Timers.Timer</a:t>
            </a:r>
            <a:r>
              <a:rPr lang="en-US" dirty="0"/>
              <a:t> 	</a:t>
            </a:r>
            <a:r>
              <a:rPr lang="en-US" b="1" dirty="0" err="1"/>
              <a:t>System.Windows.Forms.Control</a:t>
            </a:r>
            <a:r>
              <a:rPr lang="en-US" b="1" dirty="0"/>
              <a:t> </a:t>
            </a:r>
            <a:r>
              <a:rPr lang="en-US" dirty="0"/>
              <a:t>	</a:t>
            </a:r>
            <a:r>
              <a:rPr lang="en-US" dirty="0" err="1"/>
              <a:t>System.Windows.Forms.ErrorProvider</a:t>
            </a:r>
            <a:r>
              <a:rPr lang="en-US" dirty="0"/>
              <a:t> 	</a:t>
            </a:r>
            <a:r>
              <a:rPr lang="en-US" dirty="0" err="1"/>
              <a:t>System.Windows.Forms.HelpProvider</a:t>
            </a:r>
            <a:r>
              <a:rPr lang="en-US" dirty="0"/>
              <a:t> 	</a:t>
            </a:r>
            <a:r>
              <a:rPr lang="en-US" dirty="0" err="1"/>
              <a:t>System.Windows.Forms.ImageList</a:t>
            </a:r>
            <a:r>
              <a:rPr lang="en-US" dirty="0"/>
              <a:t> 	</a:t>
            </a:r>
            <a:r>
              <a:rPr lang="en-US" dirty="0" err="1"/>
              <a:t>System.Windows.Forms.Menu</a:t>
            </a:r>
            <a:r>
              <a:rPr lang="en-US" dirty="0"/>
              <a:t> 	</a:t>
            </a:r>
            <a:r>
              <a:rPr lang="en-US" dirty="0" err="1"/>
              <a:t>System.Windows.Forms.NotifyIcon</a:t>
            </a:r>
            <a:r>
              <a:rPr lang="en-US" dirty="0"/>
              <a:t> 	</a:t>
            </a:r>
            <a:r>
              <a:rPr lang="en-US" dirty="0" err="1"/>
              <a:t>System.Windows.Forms.StatusBarPanel</a:t>
            </a:r>
            <a:r>
              <a:rPr lang="en-US" dirty="0"/>
              <a:t> 	</a:t>
            </a:r>
            <a:r>
              <a:rPr lang="en-US" dirty="0" err="1"/>
              <a:t>System.Windows.Forms.Timer</a:t>
            </a:r>
            <a:r>
              <a:rPr lang="en-US" dirty="0"/>
              <a:t> 	</a:t>
            </a:r>
            <a:r>
              <a:rPr lang="en-US" dirty="0" err="1"/>
              <a:t>System.Windows.Forms.ToolBarButton</a:t>
            </a:r>
            <a:r>
              <a:rPr lang="en-US" dirty="0"/>
              <a:t> 	</a:t>
            </a:r>
            <a:r>
              <a:rPr lang="en-US" dirty="0" err="1"/>
              <a:t>System.Windows.Forms.ToolStripItem</a:t>
            </a:r>
            <a:r>
              <a:rPr lang="en-US" dirty="0"/>
              <a:t> 	</a:t>
            </a:r>
            <a:r>
              <a:rPr lang="en-US" dirty="0" err="1"/>
              <a:t>System.Windows.Forms.ToolStripPanelRow</a:t>
            </a:r>
            <a:r>
              <a:rPr lang="en-US" dirty="0"/>
              <a:t> 	</a:t>
            </a:r>
            <a:r>
              <a:rPr lang="en-US" dirty="0" err="1"/>
              <a:t>System.Windows.Forms.ToolTip</a:t>
            </a:r>
            <a:r>
              <a:rPr lang="en-US" dirty="0"/>
              <a:t> </a:t>
            </a:r>
          </a:p>
          <a:p>
            <a:endParaRPr lang="vi-VN" dirty="0">
              <a:effectLst/>
            </a:endParaRPr>
          </a:p>
        </p:txBody>
      </p:sp>
      <p:sp>
        <p:nvSpPr>
          <p:cNvPr id="5" name="Half Frame 4">
            <a:extLst>
              <a:ext uri="{FF2B5EF4-FFF2-40B4-BE49-F238E27FC236}">
                <a16:creationId xmlns:a16="http://schemas.microsoft.com/office/drawing/2014/main" id="{96287293-295D-4448-BC8A-15FD7A227734}"/>
              </a:ext>
            </a:extLst>
          </p:cNvPr>
          <p:cNvSpPr/>
          <p:nvPr/>
        </p:nvSpPr>
        <p:spPr>
          <a:xfrm rot="16200000">
            <a:off x="1292391" y="1809796"/>
            <a:ext cx="191069" cy="313899"/>
          </a:xfrm>
          <a:prstGeom prst="halfFram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Half Frame 6">
            <a:extLst>
              <a:ext uri="{FF2B5EF4-FFF2-40B4-BE49-F238E27FC236}">
                <a16:creationId xmlns:a16="http://schemas.microsoft.com/office/drawing/2014/main" id="{78467052-0035-BA46-A945-CD0FA6D64959}"/>
              </a:ext>
            </a:extLst>
          </p:cNvPr>
          <p:cNvSpPr/>
          <p:nvPr/>
        </p:nvSpPr>
        <p:spPr>
          <a:xfrm rot="16200000">
            <a:off x="1721891" y="2087682"/>
            <a:ext cx="191069" cy="313899"/>
          </a:xfrm>
          <a:prstGeom prst="halfFram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Half Frame 7">
            <a:extLst>
              <a:ext uri="{FF2B5EF4-FFF2-40B4-BE49-F238E27FC236}">
                <a16:creationId xmlns:a16="http://schemas.microsoft.com/office/drawing/2014/main" id="{9E591F37-9FF5-9145-A890-BA0C3F34078C}"/>
              </a:ext>
            </a:extLst>
          </p:cNvPr>
          <p:cNvSpPr/>
          <p:nvPr/>
        </p:nvSpPr>
        <p:spPr>
          <a:xfrm rot="16200000">
            <a:off x="2160894" y="2305196"/>
            <a:ext cx="191069" cy="313899"/>
          </a:xfrm>
          <a:prstGeom prst="halfFram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9" name="Straight Connector 8">
            <a:extLst>
              <a:ext uri="{FF2B5EF4-FFF2-40B4-BE49-F238E27FC236}">
                <a16:creationId xmlns:a16="http://schemas.microsoft.com/office/drawing/2014/main" id="{B2CDACAE-AA3D-6F4A-B7DF-71FA75735FBB}"/>
              </a:ext>
            </a:extLst>
          </p:cNvPr>
          <p:cNvCxnSpPr>
            <a:cxnSpLocks/>
          </p:cNvCxnSpPr>
          <p:nvPr/>
        </p:nvCxnSpPr>
        <p:spPr>
          <a:xfrm>
            <a:off x="2367078" y="2489441"/>
            <a:ext cx="1" cy="3178929"/>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D1B20D4B-699A-DB4F-B5B7-EFC4A7EAC1A3}"/>
              </a:ext>
            </a:extLst>
          </p:cNvPr>
          <p:cNvPicPr>
            <a:picLocks noChangeAspect="1"/>
          </p:cNvPicPr>
          <p:nvPr/>
        </p:nvPicPr>
        <p:blipFill>
          <a:blip r:embed="rId3"/>
          <a:stretch>
            <a:fillRect/>
          </a:stretch>
        </p:blipFill>
        <p:spPr>
          <a:xfrm>
            <a:off x="6788331" y="1377386"/>
            <a:ext cx="2297794" cy="4373221"/>
          </a:xfrm>
          <a:prstGeom prst="rect">
            <a:avLst/>
          </a:prstGeom>
        </p:spPr>
      </p:pic>
    </p:spTree>
    <p:extLst>
      <p:ext uri="{BB962C8B-B14F-4D97-AF65-F5344CB8AC3E}">
        <p14:creationId xmlns:p14="http://schemas.microsoft.com/office/powerpoint/2010/main" val="10219752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Control</a:t>
            </a:r>
            <a:r>
              <a:rPr lang="vi-VN" dirty="0"/>
              <a:t> là Component có giao diện </a:t>
            </a:r>
          </a:p>
          <a:p>
            <a:pPr lvl="1"/>
            <a:r>
              <a:rPr lang="vi-VN" dirty="0"/>
              <a:t>Giao diện ứng dụng gồm một tập các control, giúp người dùng tương tác với ứng dụng </a:t>
            </a:r>
          </a:p>
          <a:p>
            <a:pPr lvl="1"/>
            <a:r>
              <a:rPr lang="vi-VN" dirty="0"/>
              <a:t>Cho phép hiển thị dữ liệu (output) hay cho phép nhập dữ liệu vào (input) </a:t>
            </a:r>
          </a:p>
          <a:p>
            <a:r>
              <a:rPr lang="vi-VN" dirty="0"/>
              <a:t>Lớp </a:t>
            </a:r>
            <a:r>
              <a:rPr lang="vi-VN" b="1" dirty="0"/>
              <a:t>Control</a:t>
            </a:r>
            <a:r>
              <a:rPr lang="vi-VN" dirty="0"/>
              <a:t> là lớp cơ sở cho các control </a:t>
            </a:r>
          </a:p>
          <a:p>
            <a:pPr lvl="1"/>
            <a:r>
              <a:rPr lang="vi-VN" dirty="0"/>
              <a:t>Namespace</a:t>
            </a:r>
          </a:p>
          <a:p>
            <a:pPr lvl="2"/>
            <a:r>
              <a:rPr lang="vi-VN" dirty="0"/>
              <a:t>System.Windows.Forms </a:t>
            </a:r>
          </a:p>
          <a:p>
            <a:pPr lvl="1"/>
            <a:r>
              <a:rPr lang="vi-VN" dirty="0"/>
              <a:t>Assembly</a:t>
            </a:r>
          </a:p>
          <a:p>
            <a:pPr lvl="2"/>
            <a:r>
              <a:rPr lang="vi-VN" dirty="0"/>
              <a:t>System.Windows.Forms (System.Windows.Forms.dll) </a:t>
            </a:r>
          </a:p>
          <a:p>
            <a:pPr lvl="2"/>
            <a:endParaRPr lang="vi-VN" dirty="0">
              <a:effectLst/>
            </a:endParaRPr>
          </a:p>
        </p:txBody>
      </p:sp>
    </p:spTree>
    <p:extLst>
      <p:ext uri="{BB962C8B-B14F-4D97-AF65-F5344CB8AC3E}">
        <p14:creationId xmlns:p14="http://schemas.microsoft.com/office/powerpoint/2010/main" val="4033934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0F055-09C2-1A4F-B5F7-FF0FDF3F74C6}"/>
              </a:ext>
            </a:extLst>
          </p:cNvPr>
          <p:cNvSpPr>
            <a:spLocks noGrp="1"/>
          </p:cNvSpPr>
          <p:nvPr>
            <p:ph type="title"/>
          </p:nvPr>
        </p:nvSpPr>
        <p:spPr/>
        <p:txBody>
          <a:bodyPr/>
          <a:lstStyle/>
          <a:p>
            <a:r>
              <a:rPr lang="en-US" dirty="0"/>
              <a:t>NỘI DUNG</a:t>
            </a:r>
          </a:p>
        </p:txBody>
      </p:sp>
      <p:sp>
        <p:nvSpPr>
          <p:cNvPr id="3" name="Content Placeholder 2">
            <a:extLst>
              <a:ext uri="{FF2B5EF4-FFF2-40B4-BE49-F238E27FC236}">
                <a16:creationId xmlns:a16="http://schemas.microsoft.com/office/drawing/2014/main" id="{AB06B3E9-962B-8740-B7B6-F14E61464213}"/>
              </a:ext>
            </a:extLst>
          </p:cNvPr>
          <p:cNvSpPr>
            <a:spLocks noGrp="1"/>
          </p:cNvSpPr>
          <p:nvPr>
            <p:ph idx="1"/>
          </p:nvPr>
        </p:nvSpPr>
        <p:spPr/>
        <p:txBody>
          <a:bodyPr/>
          <a:lstStyle/>
          <a:p>
            <a:r>
              <a:rPr lang="en-US" dirty="0" err="1"/>
              <a:t>Lập</a:t>
            </a:r>
            <a:r>
              <a:rPr lang="en-US" dirty="0"/>
              <a:t> </a:t>
            </a:r>
            <a:r>
              <a:rPr lang="en-US" dirty="0" err="1"/>
              <a:t>trình</a:t>
            </a:r>
            <a:r>
              <a:rPr lang="en-US" dirty="0"/>
              <a:t> </a:t>
            </a:r>
            <a:r>
              <a:rPr lang="en-US" dirty="0" err="1"/>
              <a:t>xử</a:t>
            </a:r>
            <a:r>
              <a:rPr lang="en-US" dirty="0"/>
              <a:t> </a:t>
            </a:r>
            <a:r>
              <a:rPr lang="en-US" dirty="0" err="1"/>
              <a:t>lý</a:t>
            </a:r>
            <a:r>
              <a:rPr lang="en-US" dirty="0"/>
              <a:t> </a:t>
            </a:r>
            <a:r>
              <a:rPr lang="en-US" dirty="0" err="1"/>
              <a:t>sự</a:t>
            </a:r>
            <a:r>
              <a:rPr lang="en-US" dirty="0"/>
              <a:t> </a:t>
            </a:r>
            <a:r>
              <a:rPr lang="en-US" dirty="0" err="1"/>
              <a:t>kiện</a:t>
            </a:r>
            <a:endParaRPr lang="en-US" dirty="0"/>
          </a:p>
          <a:p>
            <a:r>
              <a:rPr lang="en-US" dirty="0" err="1"/>
              <a:t>Lập</a:t>
            </a:r>
            <a:r>
              <a:rPr lang="en-US" dirty="0"/>
              <a:t> </a:t>
            </a:r>
            <a:r>
              <a:rPr lang="en-US" dirty="0" err="1"/>
              <a:t>trình</a:t>
            </a:r>
            <a:r>
              <a:rPr lang="en-US" dirty="0"/>
              <a:t> </a:t>
            </a:r>
            <a:r>
              <a:rPr lang="en-US" dirty="0" err="1"/>
              <a:t>ứng</a:t>
            </a:r>
            <a:r>
              <a:rPr lang="en-US" dirty="0"/>
              <a:t> </a:t>
            </a:r>
            <a:r>
              <a:rPr lang="en-US" dirty="0" err="1"/>
              <a:t>dụng</a:t>
            </a:r>
            <a:r>
              <a:rPr lang="en-US" dirty="0"/>
              <a:t> Window Form</a:t>
            </a:r>
          </a:p>
          <a:p>
            <a:r>
              <a:rPr lang="en-US" dirty="0" err="1"/>
              <a:t>Một</a:t>
            </a:r>
            <a:r>
              <a:rPr lang="en-US" dirty="0"/>
              <a:t> </a:t>
            </a:r>
            <a:r>
              <a:rPr lang="en-US" dirty="0" err="1"/>
              <a:t>số</a:t>
            </a:r>
            <a:r>
              <a:rPr lang="en-US" dirty="0"/>
              <a:t> </a:t>
            </a:r>
            <a:r>
              <a:rPr lang="en-US" dirty="0" err="1"/>
              <a:t>điều</a:t>
            </a:r>
            <a:r>
              <a:rPr lang="en-US" dirty="0"/>
              <a:t> </a:t>
            </a:r>
            <a:r>
              <a:rPr lang="en-US" dirty="0" err="1"/>
              <a:t>khiển</a:t>
            </a:r>
            <a:r>
              <a:rPr lang="en-US" dirty="0"/>
              <a:t> </a:t>
            </a:r>
            <a:r>
              <a:rPr lang="en-US" dirty="0" err="1"/>
              <a:t>cơ</a:t>
            </a:r>
            <a:r>
              <a:rPr lang="en-US" dirty="0"/>
              <a:t> </a:t>
            </a:r>
            <a:r>
              <a:rPr lang="en-US" dirty="0" err="1"/>
              <a:t>bản</a:t>
            </a:r>
            <a:endParaRPr lang="en-US" dirty="0"/>
          </a:p>
          <a:p>
            <a:r>
              <a:rPr lang="en-US" dirty="0" err="1"/>
              <a:t>Giao</a:t>
            </a:r>
            <a:r>
              <a:rPr lang="en-US" dirty="0"/>
              <a:t> </a:t>
            </a:r>
            <a:r>
              <a:rPr lang="en-US" dirty="0" err="1"/>
              <a:t>diện</a:t>
            </a:r>
            <a:r>
              <a:rPr lang="en-US" dirty="0"/>
              <a:t> MDI</a:t>
            </a:r>
          </a:p>
          <a:p>
            <a:r>
              <a:rPr lang="en-US" dirty="0" err="1"/>
              <a:t>Lập</a:t>
            </a:r>
            <a:r>
              <a:rPr lang="en-US" dirty="0"/>
              <a:t> </a:t>
            </a:r>
            <a:r>
              <a:rPr lang="en-US" dirty="0" err="1"/>
              <a:t>trình</a:t>
            </a:r>
            <a:r>
              <a:rPr lang="en-US" dirty="0"/>
              <a:t> </a:t>
            </a:r>
            <a:r>
              <a:rPr lang="en-US" dirty="0" err="1"/>
              <a:t>cơ</a:t>
            </a:r>
            <a:r>
              <a:rPr lang="en-US" dirty="0"/>
              <a:t> </a:t>
            </a:r>
            <a:r>
              <a:rPr lang="en-US" dirty="0" err="1"/>
              <a:t>sở</a:t>
            </a:r>
            <a:r>
              <a:rPr lang="en-US" dirty="0"/>
              <a:t> </a:t>
            </a:r>
            <a:r>
              <a:rPr lang="en-US" dirty="0" err="1"/>
              <a:t>dữ</a:t>
            </a:r>
            <a:r>
              <a:rPr lang="en-US" dirty="0"/>
              <a:t> </a:t>
            </a:r>
            <a:r>
              <a:rPr lang="en-US" dirty="0" err="1"/>
              <a:t>liệu</a:t>
            </a:r>
            <a:endParaRPr lang="en-US" dirty="0"/>
          </a:p>
        </p:txBody>
      </p:sp>
    </p:spTree>
    <p:extLst>
      <p:ext uri="{BB962C8B-B14F-4D97-AF65-F5344CB8AC3E}">
        <p14:creationId xmlns:p14="http://schemas.microsoft.com/office/powerpoint/2010/main" val="5072044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4906963"/>
          </a:xfrm>
        </p:spPr>
        <p:txBody>
          <a:bodyPr>
            <a:normAutofit fontScale="70000" lnSpcReduction="20000"/>
          </a:bodyPr>
          <a:lstStyle/>
          <a:p>
            <a:r>
              <a:rPr lang="vi-VN" dirty="0"/>
              <a:t>Sơ đồ thừa kế </a:t>
            </a:r>
          </a:p>
          <a:p>
            <a:pPr marL="457200" lvl="1" indent="0">
              <a:buNone/>
            </a:pPr>
            <a:r>
              <a:rPr lang="en-US" b="1" dirty="0" err="1"/>
              <a:t>System.Object</a:t>
            </a:r>
            <a:r>
              <a:rPr lang="en-US" b="1" dirty="0"/>
              <a:t> </a:t>
            </a:r>
          </a:p>
          <a:p>
            <a:pPr marL="914400" lvl="2" indent="0">
              <a:buNone/>
            </a:pPr>
            <a:r>
              <a:rPr lang="en-US" b="1" dirty="0" err="1"/>
              <a:t>System.MarshalByRefObject</a:t>
            </a:r>
            <a:r>
              <a:rPr lang="en-US" b="1" dirty="0"/>
              <a:t> </a:t>
            </a:r>
          </a:p>
          <a:p>
            <a:pPr marL="914400" lvl="2" indent="0">
              <a:buNone/>
            </a:pPr>
            <a:r>
              <a:rPr lang="en-US" b="1" dirty="0"/>
              <a:t>            </a:t>
            </a:r>
            <a:r>
              <a:rPr lang="en-US" b="1" dirty="0" err="1"/>
              <a:t>System.ComponentModel.Component</a:t>
            </a:r>
            <a:endParaRPr lang="en-US" b="1" dirty="0"/>
          </a:p>
          <a:p>
            <a:pPr marL="914400" lvl="2" indent="0">
              <a:buNone/>
            </a:pPr>
            <a:r>
              <a:rPr lang="en-US" b="1" dirty="0"/>
              <a:t>	</a:t>
            </a:r>
            <a:r>
              <a:rPr lang="en-US" b="1" dirty="0" err="1"/>
              <a:t>System.Windows.Forms.Control</a:t>
            </a:r>
            <a:r>
              <a:rPr lang="en-US" b="1" dirty="0"/>
              <a:t> </a:t>
            </a:r>
          </a:p>
          <a:p>
            <a:pPr marL="914400" lvl="2" indent="0">
              <a:buNone/>
            </a:pPr>
            <a:r>
              <a:rPr lang="en-US" b="1" dirty="0"/>
              <a:t>		</a:t>
            </a:r>
            <a:r>
              <a:rPr lang="en-US" dirty="0" err="1"/>
              <a:t>System.Windows.Forms.ButtonBase</a:t>
            </a:r>
            <a:r>
              <a:rPr lang="en-US" dirty="0"/>
              <a:t> 					</a:t>
            </a:r>
            <a:r>
              <a:rPr lang="en-US" dirty="0" err="1"/>
              <a:t>System.Windows.Forms.DataGrid</a:t>
            </a:r>
            <a:r>
              <a:rPr lang="en-US" dirty="0"/>
              <a:t> 					</a:t>
            </a:r>
            <a:r>
              <a:rPr lang="en-US" dirty="0" err="1"/>
              <a:t>System.Windows.Forms.DataGridView</a:t>
            </a:r>
            <a:r>
              <a:rPr lang="en-US" dirty="0"/>
              <a:t> 				</a:t>
            </a:r>
            <a:r>
              <a:rPr lang="en-US" dirty="0" err="1"/>
              <a:t>System.Windows.Forms.DateTimePicker</a:t>
            </a:r>
            <a:r>
              <a:rPr lang="en-US" dirty="0"/>
              <a:t> 				</a:t>
            </a:r>
            <a:r>
              <a:rPr lang="en-US" dirty="0" err="1"/>
              <a:t>System.Windows.Forms.GroupBox</a:t>
            </a:r>
            <a:r>
              <a:rPr lang="en-US" dirty="0"/>
              <a:t> 					</a:t>
            </a:r>
            <a:r>
              <a:rPr lang="en-US" dirty="0" err="1"/>
              <a:t>System.Windows.Forms.Label</a:t>
            </a:r>
            <a:r>
              <a:rPr lang="en-US" dirty="0"/>
              <a:t> 					</a:t>
            </a:r>
            <a:r>
              <a:rPr lang="en-US" dirty="0" err="1"/>
              <a:t>System.Windows.Forms.ListControl</a:t>
            </a:r>
            <a:r>
              <a:rPr lang="en-US" dirty="0"/>
              <a:t> 					</a:t>
            </a:r>
            <a:r>
              <a:rPr lang="en-US" dirty="0" err="1"/>
              <a:t>System.Windows.Forms.ListView</a:t>
            </a:r>
            <a:r>
              <a:rPr lang="en-US" dirty="0"/>
              <a:t> 					</a:t>
            </a:r>
            <a:r>
              <a:rPr lang="en-US" dirty="0" err="1"/>
              <a:t>System.Windows.Forms.MdiClient</a:t>
            </a:r>
            <a:r>
              <a:rPr lang="en-US" dirty="0"/>
              <a:t> 					</a:t>
            </a:r>
            <a:r>
              <a:rPr lang="en-US" dirty="0" err="1"/>
              <a:t>System.Windows.Forms.MonthCalendar</a:t>
            </a:r>
            <a:r>
              <a:rPr lang="en-US" dirty="0"/>
              <a:t> </a:t>
            </a:r>
            <a:br>
              <a:rPr lang="en-US" dirty="0"/>
            </a:br>
            <a:r>
              <a:rPr lang="en-US" dirty="0"/>
              <a:t>		</a:t>
            </a:r>
            <a:r>
              <a:rPr lang="en-US" dirty="0" err="1"/>
              <a:t>System.Windows.Forms.PictureBox</a:t>
            </a:r>
            <a:r>
              <a:rPr lang="en-US" dirty="0"/>
              <a:t> 		</a:t>
            </a:r>
            <a:br>
              <a:rPr lang="en-US" dirty="0"/>
            </a:br>
            <a:r>
              <a:rPr lang="en-US" dirty="0"/>
              <a:t>		</a:t>
            </a:r>
            <a:r>
              <a:rPr lang="en-US" dirty="0" err="1"/>
              <a:t>System.Windows.Forms.PrintPreviewControl</a:t>
            </a:r>
            <a:r>
              <a:rPr lang="en-US" dirty="0"/>
              <a:t> </a:t>
            </a:r>
            <a:br>
              <a:rPr lang="en-US" dirty="0"/>
            </a:br>
            <a:r>
              <a:rPr lang="en-US" dirty="0"/>
              <a:t>		</a:t>
            </a:r>
            <a:r>
              <a:rPr lang="en-US" dirty="0" err="1"/>
              <a:t>System.Windows.Forms.ProgressBar</a:t>
            </a:r>
            <a:r>
              <a:rPr lang="en-US" dirty="0"/>
              <a:t> 		</a:t>
            </a:r>
            <a:br>
              <a:rPr lang="en-US" dirty="0"/>
            </a:br>
            <a:r>
              <a:rPr lang="en-US" dirty="0"/>
              <a:t>		</a:t>
            </a:r>
            <a:r>
              <a:rPr lang="en-US" dirty="0" err="1"/>
              <a:t>System.Windows.Forms.ScrollableControl</a:t>
            </a:r>
            <a:r>
              <a:rPr lang="en-US" dirty="0"/>
              <a:t> </a:t>
            </a:r>
            <a:br>
              <a:rPr lang="en-US" dirty="0"/>
            </a:br>
            <a:r>
              <a:rPr lang="en-US" dirty="0"/>
              <a:t>		</a:t>
            </a:r>
            <a:r>
              <a:rPr lang="en-US" dirty="0" err="1"/>
              <a:t>System.Windows.Forms.ScrollBar</a:t>
            </a:r>
            <a:r>
              <a:rPr lang="en-US" dirty="0"/>
              <a:t> 	</a:t>
            </a:r>
            <a:br>
              <a:rPr lang="en-US" dirty="0"/>
            </a:br>
            <a:r>
              <a:rPr lang="en-US" dirty="0"/>
              <a:t>		</a:t>
            </a:r>
            <a:r>
              <a:rPr lang="en-US" dirty="0" err="1"/>
              <a:t>System.Windows.Forms.Splitter</a:t>
            </a:r>
            <a:r>
              <a:rPr lang="en-US" dirty="0"/>
              <a:t> </a:t>
            </a:r>
            <a:br>
              <a:rPr lang="en-US" dirty="0"/>
            </a:br>
            <a:r>
              <a:rPr lang="en-US" dirty="0"/>
              <a:t>		</a:t>
            </a:r>
            <a:r>
              <a:rPr lang="en-US" dirty="0" err="1"/>
              <a:t>System.Windows.Forms.StatusBar</a:t>
            </a:r>
            <a:r>
              <a:rPr lang="en-US" dirty="0"/>
              <a:t> 	</a:t>
            </a:r>
            <a:br>
              <a:rPr lang="en-US" dirty="0"/>
            </a:br>
            <a:r>
              <a:rPr lang="en-US" dirty="0"/>
              <a:t>		</a:t>
            </a:r>
            <a:r>
              <a:rPr lang="en-US" dirty="0" err="1"/>
              <a:t>System.Windows.Forms.TabControl</a:t>
            </a:r>
            <a:r>
              <a:rPr lang="en-US" dirty="0"/>
              <a:t> </a:t>
            </a:r>
            <a:br>
              <a:rPr lang="en-US" dirty="0"/>
            </a:br>
            <a:r>
              <a:rPr lang="en-US" dirty="0"/>
              <a:t>		</a:t>
            </a:r>
            <a:r>
              <a:rPr lang="en-US" dirty="0" err="1"/>
              <a:t>System.Windows.Forms.TextBoxBase</a:t>
            </a:r>
            <a:r>
              <a:rPr lang="en-US" dirty="0"/>
              <a:t> 	</a:t>
            </a:r>
            <a:br>
              <a:rPr lang="en-US" dirty="0"/>
            </a:br>
            <a:r>
              <a:rPr lang="en-US" dirty="0"/>
              <a:t>		</a:t>
            </a:r>
            <a:r>
              <a:rPr lang="en-US" dirty="0" err="1"/>
              <a:t>System.Windows.Forms.ToolBar</a:t>
            </a:r>
            <a:r>
              <a:rPr lang="en-US" dirty="0"/>
              <a:t> </a:t>
            </a:r>
            <a:br>
              <a:rPr lang="en-US" dirty="0"/>
            </a:br>
            <a:r>
              <a:rPr lang="en-US" dirty="0"/>
              <a:t>		</a:t>
            </a:r>
            <a:r>
              <a:rPr lang="en-US" dirty="0" err="1"/>
              <a:t>System.Windows.Forms.TrackBar</a:t>
            </a:r>
            <a:r>
              <a:rPr lang="en-US" dirty="0"/>
              <a:t> 		</a:t>
            </a:r>
            <a:br>
              <a:rPr lang="en-US" dirty="0"/>
            </a:br>
            <a:r>
              <a:rPr lang="en-US" dirty="0"/>
              <a:t>		</a:t>
            </a:r>
            <a:r>
              <a:rPr lang="en-US" dirty="0" err="1"/>
              <a:t>System.Windows.Forms.TreeView</a:t>
            </a:r>
            <a:r>
              <a:rPr lang="en-US" dirty="0"/>
              <a:t> </a:t>
            </a:r>
            <a:br>
              <a:rPr lang="en-US" dirty="0"/>
            </a:br>
            <a:r>
              <a:rPr lang="en-US" dirty="0"/>
              <a:t>		</a:t>
            </a:r>
            <a:r>
              <a:rPr lang="en-US" dirty="0" err="1"/>
              <a:t>System.Windows.Forms.WebBrowserBase</a:t>
            </a:r>
            <a:r>
              <a:rPr lang="en-US" dirty="0"/>
              <a:t> </a:t>
            </a:r>
          </a:p>
          <a:p>
            <a:endParaRPr lang="vi-VN" dirty="0">
              <a:effectLst/>
            </a:endParaRPr>
          </a:p>
        </p:txBody>
      </p:sp>
      <p:sp>
        <p:nvSpPr>
          <p:cNvPr id="5" name="Half Frame 4">
            <a:extLst>
              <a:ext uri="{FF2B5EF4-FFF2-40B4-BE49-F238E27FC236}">
                <a16:creationId xmlns:a16="http://schemas.microsoft.com/office/drawing/2014/main" id="{96287293-295D-4448-BC8A-15FD7A227734}"/>
              </a:ext>
            </a:extLst>
          </p:cNvPr>
          <p:cNvSpPr/>
          <p:nvPr/>
        </p:nvSpPr>
        <p:spPr>
          <a:xfrm rot="16200000">
            <a:off x="1269242" y="1717198"/>
            <a:ext cx="191069" cy="313899"/>
          </a:xfrm>
          <a:prstGeom prst="halfFram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Half Frame 6">
            <a:extLst>
              <a:ext uri="{FF2B5EF4-FFF2-40B4-BE49-F238E27FC236}">
                <a16:creationId xmlns:a16="http://schemas.microsoft.com/office/drawing/2014/main" id="{78467052-0035-BA46-A945-CD0FA6D64959}"/>
              </a:ext>
            </a:extLst>
          </p:cNvPr>
          <p:cNvSpPr/>
          <p:nvPr/>
        </p:nvSpPr>
        <p:spPr>
          <a:xfrm rot="16200000">
            <a:off x="1685926" y="1908267"/>
            <a:ext cx="191069" cy="313899"/>
          </a:xfrm>
          <a:prstGeom prst="halfFram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Half Frame 7">
            <a:extLst>
              <a:ext uri="{FF2B5EF4-FFF2-40B4-BE49-F238E27FC236}">
                <a16:creationId xmlns:a16="http://schemas.microsoft.com/office/drawing/2014/main" id="{9E591F37-9FF5-9145-A890-BA0C3F34078C}"/>
              </a:ext>
            </a:extLst>
          </p:cNvPr>
          <p:cNvSpPr/>
          <p:nvPr/>
        </p:nvSpPr>
        <p:spPr>
          <a:xfrm rot="16200000">
            <a:off x="2188674" y="2110911"/>
            <a:ext cx="191069" cy="313899"/>
          </a:xfrm>
          <a:prstGeom prst="halfFram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9" name="Straight Connector 8">
            <a:extLst>
              <a:ext uri="{FF2B5EF4-FFF2-40B4-BE49-F238E27FC236}">
                <a16:creationId xmlns:a16="http://schemas.microsoft.com/office/drawing/2014/main" id="{B2CDACAE-AA3D-6F4A-B7DF-71FA75735FBB}"/>
              </a:ext>
            </a:extLst>
          </p:cNvPr>
          <p:cNvCxnSpPr>
            <a:cxnSpLocks/>
          </p:cNvCxnSpPr>
          <p:nvPr/>
        </p:nvCxnSpPr>
        <p:spPr>
          <a:xfrm>
            <a:off x="3310422" y="2554910"/>
            <a:ext cx="0" cy="3348179"/>
          </a:xfrm>
          <a:prstGeom prst="line">
            <a:avLst/>
          </a:prstGeom>
          <a:ln w="889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Half Frame 9">
            <a:extLst>
              <a:ext uri="{FF2B5EF4-FFF2-40B4-BE49-F238E27FC236}">
                <a16:creationId xmlns:a16="http://schemas.microsoft.com/office/drawing/2014/main" id="{1FEB4BDC-E57E-7A47-ACB1-BE301D6A930B}"/>
              </a:ext>
            </a:extLst>
          </p:cNvPr>
          <p:cNvSpPr/>
          <p:nvPr/>
        </p:nvSpPr>
        <p:spPr>
          <a:xfrm rot="16200000">
            <a:off x="2873568" y="2100724"/>
            <a:ext cx="162226" cy="746146"/>
          </a:xfrm>
          <a:prstGeom prst="halfFram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1" name="Picture 10">
            <a:extLst>
              <a:ext uri="{FF2B5EF4-FFF2-40B4-BE49-F238E27FC236}">
                <a16:creationId xmlns:a16="http://schemas.microsoft.com/office/drawing/2014/main" id="{DD67949A-05EA-F74D-BB2C-36DB0E7C4905}"/>
              </a:ext>
            </a:extLst>
          </p:cNvPr>
          <p:cNvPicPr>
            <a:picLocks noChangeAspect="1"/>
          </p:cNvPicPr>
          <p:nvPr/>
        </p:nvPicPr>
        <p:blipFill>
          <a:blip r:embed="rId3"/>
          <a:stretch>
            <a:fillRect/>
          </a:stretch>
        </p:blipFill>
        <p:spPr>
          <a:xfrm>
            <a:off x="6877013" y="1127124"/>
            <a:ext cx="2118320" cy="5350500"/>
          </a:xfrm>
          <a:prstGeom prst="rect">
            <a:avLst/>
          </a:prstGeom>
        </p:spPr>
      </p:pic>
    </p:spTree>
    <p:extLst>
      <p:ext uri="{BB962C8B-B14F-4D97-AF65-F5344CB8AC3E}">
        <p14:creationId xmlns:p14="http://schemas.microsoft.com/office/powerpoint/2010/main" val="3914631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Lớp </a:t>
            </a:r>
            <a:r>
              <a:rPr lang="vi-VN" b="1" dirty="0"/>
              <a:t>Form</a:t>
            </a:r>
            <a:r>
              <a:rPr lang="vi-VN" dirty="0"/>
              <a:t> thể hiện một cửa sổ (window) hay một dialog box tạo nên giao diện của ứng dụng </a:t>
            </a:r>
          </a:p>
          <a:p>
            <a:r>
              <a:rPr lang="vi-VN" dirty="0"/>
              <a:t>Thông thường tạo custom form bằng cách thừa kế từ lớp Form </a:t>
            </a:r>
          </a:p>
          <a:p>
            <a:r>
              <a:rPr lang="vi-VN" dirty="0"/>
              <a:t>Namespace</a:t>
            </a:r>
          </a:p>
          <a:p>
            <a:pPr lvl="1"/>
            <a:r>
              <a:rPr lang="vi-VN" dirty="0"/>
              <a:t>System.Windows.Form </a:t>
            </a:r>
          </a:p>
          <a:p>
            <a:r>
              <a:rPr lang="vi-VN" dirty="0"/>
              <a:t>Assembly</a:t>
            </a:r>
          </a:p>
          <a:p>
            <a:pPr lvl="1"/>
            <a:r>
              <a:rPr lang="vi-VN" dirty="0"/>
              <a:t>System.Windows.Form (System.Windows.Form.dll) </a:t>
            </a:r>
          </a:p>
          <a:p>
            <a:pPr lvl="2"/>
            <a:endParaRPr lang="vi-VN" dirty="0">
              <a:effectLst/>
            </a:endParaRPr>
          </a:p>
        </p:txBody>
      </p:sp>
    </p:spTree>
    <p:extLst>
      <p:ext uri="{BB962C8B-B14F-4D97-AF65-F5344CB8AC3E}">
        <p14:creationId xmlns:p14="http://schemas.microsoft.com/office/powerpoint/2010/main" val="14638681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Lớp </a:t>
            </a:r>
            <a:r>
              <a:rPr lang="vi-VN" b="1" dirty="0"/>
              <a:t>Form</a:t>
            </a:r>
          </a:p>
          <a:p>
            <a:pPr lvl="1"/>
            <a:r>
              <a:rPr lang="vi-VN" dirty="0"/>
              <a:t>Chu trình đời sống của form </a:t>
            </a:r>
          </a:p>
          <a:p>
            <a:pPr marL="457200" lvl="1" indent="0">
              <a:buNone/>
            </a:pPr>
            <a:endParaRPr lang="vi-VN" dirty="0">
              <a:effectLst/>
            </a:endParaRPr>
          </a:p>
        </p:txBody>
      </p:sp>
      <p:graphicFrame>
        <p:nvGraphicFramePr>
          <p:cNvPr id="4" name="Diagram 3">
            <a:extLst>
              <a:ext uri="{FF2B5EF4-FFF2-40B4-BE49-F238E27FC236}">
                <a16:creationId xmlns:a16="http://schemas.microsoft.com/office/drawing/2014/main" id="{228CA83B-05DB-4045-B734-3390EB597D49}"/>
              </a:ext>
            </a:extLst>
          </p:cNvPr>
          <p:cNvGraphicFramePr/>
          <p:nvPr>
            <p:extLst>
              <p:ext uri="{D42A27DB-BD31-4B8C-83A1-F6EECF244321}">
                <p14:modId xmlns:p14="http://schemas.microsoft.com/office/powerpoint/2010/main" val="3843582928"/>
              </p:ext>
            </p:extLst>
          </p:nvPr>
        </p:nvGraphicFramePr>
        <p:xfrm>
          <a:off x="2906871" y="1189037"/>
          <a:ext cx="7062789" cy="4708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335370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Lớp </a:t>
            </a:r>
            <a:r>
              <a:rPr lang="vi-VN" b="1" dirty="0"/>
              <a:t>Form</a:t>
            </a:r>
          </a:p>
          <a:p>
            <a:pPr marL="457200" lvl="1" indent="0">
              <a:buNone/>
            </a:pPr>
            <a:endParaRPr lang="vi-VN" dirty="0">
              <a:effectLst/>
            </a:endParaRPr>
          </a:p>
        </p:txBody>
      </p:sp>
      <p:pic>
        <p:nvPicPr>
          <p:cNvPr id="5" name="Picture 4">
            <a:extLst>
              <a:ext uri="{FF2B5EF4-FFF2-40B4-BE49-F238E27FC236}">
                <a16:creationId xmlns:a16="http://schemas.microsoft.com/office/drawing/2014/main" id="{9C303CFD-3FAB-BB4B-859E-9AA9E254D64C}"/>
              </a:ext>
            </a:extLst>
          </p:cNvPr>
          <p:cNvPicPr>
            <a:picLocks noChangeAspect="1"/>
          </p:cNvPicPr>
          <p:nvPr/>
        </p:nvPicPr>
        <p:blipFill rotWithShape="1">
          <a:blip r:embed="rId3"/>
          <a:srcRect b="6998"/>
          <a:stretch/>
        </p:blipFill>
        <p:spPr>
          <a:xfrm>
            <a:off x="913598" y="1813497"/>
            <a:ext cx="2674553" cy="4691475"/>
          </a:xfrm>
          <a:prstGeom prst="rect">
            <a:avLst/>
          </a:prstGeom>
          <a:ln>
            <a:solidFill>
              <a:schemeClr val="accent1"/>
            </a:solidFill>
          </a:ln>
        </p:spPr>
      </p:pic>
      <p:pic>
        <p:nvPicPr>
          <p:cNvPr id="6" name="Picture 5">
            <a:extLst>
              <a:ext uri="{FF2B5EF4-FFF2-40B4-BE49-F238E27FC236}">
                <a16:creationId xmlns:a16="http://schemas.microsoft.com/office/drawing/2014/main" id="{0EFBCC36-12F1-CC4B-BC8D-D11E8EA32065}"/>
              </a:ext>
            </a:extLst>
          </p:cNvPr>
          <p:cNvPicPr>
            <a:picLocks noChangeAspect="1"/>
          </p:cNvPicPr>
          <p:nvPr/>
        </p:nvPicPr>
        <p:blipFill rotWithShape="1">
          <a:blip r:embed="rId4"/>
          <a:srcRect b="6230"/>
          <a:stretch/>
        </p:blipFill>
        <p:spPr>
          <a:xfrm>
            <a:off x="3962400" y="1215020"/>
            <a:ext cx="2971389" cy="5588000"/>
          </a:xfrm>
          <a:prstGeom prst="rect">
            <a:avLst/>
          </a:prstGeom>
          <a:ln>
            <a:solidFill>
              <a:schemeClr val="accent1"/>
            </a:solidFill>
          </a:ln>
        </p:spPr>
      </p:pic>
    </p:spTree>
    <p:extLst>
      <p:ext uri="{BB962C8B-B14F-4D97-AF65-F5344CB8AC3E}">
        <p14:creationId xmlns:p14="http://schemas.microsoft.com/office/powerpoint/2010/main" val="1300584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Lớp </a:t>
            </a:r>
            <a:r>
              <a:rPr lang="vi-VN" b="1" dirty="0"/>
              <a:t>Form</a:t>
            </a:r>
          </a:p>
          <a:p>
            <a:pPr marL="457200" lvl="1" indent="0">
              <a:buNone/>
            </a:pPr>
            <a:endParaRPr lang="vi-VN" dirty="0">
              <a:effectLst/>
            </a:endParaRPr>
          </a:p>
        </p:txBody>
      </p:sp>
      <p:pic>
        <p:nvPicPr>
          <p:cNvPr id="4" name="Picture 3">
            <a:extLst>
              <a:ext uri="{FF2B5EF4-FFF2-40B4-BE49-F238E27FC236}">
                <a16:creationId xmlns:a16="http://schemas.microsoft.com/office/drawing/2014/main" id="{E70C6F08-7A70-8748-B1ED-A3DE2B0EEA31}"/>
              </a:ext>
            </a:extLst>
          </p:cNvPr>
          <p:cNvPicPr>
            <a:picLocks noChangeAspect="1"/>
          </p:cNvPicPr>
          <p:nvPr/>
        </p:nvPicPr>
        <p:blipFill rotWithShape="1">
          <a:blip r:embed="rId3"/>
          <a:srcRect b="7510"/>
          <a:stretch/>
        </p:blipFill>
        <p:spPr>
          <a:xfrm>
            <a:off x="842574" y="1688668"/>
            <a:ext cx="2961128" cy="5036223"/>
          </a:xfrm>
          <a:prstGeom prst="rect">
            <a:avLst/>
          </a:prstGeom>
          <a:ln>
            <a:solidFill>
              <a:schemeClr val="accent1"/>
            </a:solidFill>
          </a:ln>
        </p:spPr>
      </p:pic>
      <p:pic>
        <p:nvPicPr>
          <p:cNvPr id="7" name="Picture 6">
            <a:extLst>
              <a:ext uri="{FF2B5EF4-FFF2-40B4-BE49-F238E27FC236}">
                <a16:creationId xmlns:a16="http://schemas.microsoft.com/office/drawing/2014/main" id="{0122D705-6EAC-1049-AC73-141C8262DB27}"/>
              </a:ext>
            </a:extLst>
          </p:cNvPr>
          <p:cNvPicPr>
            <a:picLocks noChangeAspect="1"/>
          </p:cNvPicPr>
          <p:nvPr/>
        </p:nvPicPr>
        <p:blipFill rotWithShape="1">
          <a:blip r:embed="rId4"/>
          <a:srcRect b="7510"/>
          <a:stretch/>
        </p:blipFill>
        <p:spPr>
          <a:xfrm>
            <a:off x="4017626" y="1270000"/>
            <a:ext cx="3117806" cy="5454891"/>
          </a:xfrm>
          <a:prstGeom prst="rect">
            <a:avLst/>
          </a:prstGeom>
          <a:ln>
            <a:solidFill>
              <a:schemeClr val="accent1"/>
            </a:solidFill>
          </a:ln>
        </p:spPr>
      </p:pic>
    </p:spTree>
    <p:extLst>
      <p:ext uri="{BB962C8B-B14F-4D97-AF65-F5344CB8AC3E}">
        <p14:creationId xmlns:p14="http://schemas.microsoft.com/office/powerpoint/2010/main" val="38917748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Lớp </a:t>
            </a:r>
            <a:r>
              <a:rPr lang="vi-VN" b="1" dirty="0"/>
              <a:t>Form</a:t>
            </a:r>
          </a:p>
          <a:p>
            <a:pPr marL="457200" lvl="1" indent="0">
              <a:buNone/>
            </a:pPr>
            <a:endParaRPr lang="vi-VN" dirty="0">
              <a:effectLst/>
            </a:endParaRPr>
          </a:p>
        </p:txBody>
      </p:sp>
      <p:pic>
        <p:nvPicPr>
          <p:cNvPr id="5" name="Picture 4">
            <a:extLst>
              <a:ext uri="{FF2B5EF4-FFF2-40B4-BE49-F238E27FC236}">
                <a16:creationId xmlns:a16="http://schemas.microsoft.com/office/drawing/2014/main" id="{85D19714-C784-DB41-ABBB-BFF219DE91E8}"/>
              </a:ext>
            </a:extLst>
          </p:cNvPr>
          <p:cNvPicPr>
            <a:picLocks noChangeAspect="1"/>
          </p:cNvPicPr>
          <p:nvPr/>
        </p:nvPicPr>
        <p:blipFill rotWithShape="1">
          <a:blip r:embed="rId3"/>
          <a:srcRect b="8692"/>
          <a:stretch/>
        </p:blipFill>
        <p:spPr>
          <a:xfrm>
            <a:off x="872214" y="1728507"/>
            <a:ext cx="4093325" cy="5018228"/>
          </a:xfrm>
          <a:prstGeom prst="rect">
            <a:avLst/>
          </a:prstGeom>
          <a:ln>
            <a:solidFill>
              <a:schemeClr val="accent1"/>
            </a:solidFill>
          </a:ln>
        </p:spPr>
      </p:pic>
    </p:spTree>
    <p:extLst>
      <p:ext uri="{BB962C8B-B14F-4D97-AF65-F5344CB8AC3E}">
        <p14:creationId xmlns:p14="http://schemas.microsoft.com/office/powerpoint/2010/main" val="30430377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Label</a:t>
            </a:r>
            <a:r>
              <a:rPr lang="vi-VN" dirty="0"/>
              <a:t> control dùng để cung cấp chuỗi mô tả cho control </a:t>
            </a:r>
          </a:p>
          <a:p>
            <a:pPr lvl="1"/>
            <a:r>
              <a:rPr lang="vi-VN" dirty="0"/>
              <a:t>Một số property thông dụng </a:t>
            </a:r>
          </a:p>
          <a:p>
            <a:pPr lvl="2"/>
            <a:r>
              <a:rPr lang="vi-VN" dirty="0">
                <a:solidFill>
                  <a:srgbClr val="0070C0"/>
                </a:solidFill>
              </a:rPr>
              <a:t>Text</a:t>
            </a:r>
            <a:r>
              <a:rPr lang="vi-VN" dirty="0"/>
              <a:t>, TextAlign, Image, ImageAlign, Visible </a:t>
            </a:r>
          </a:p>
          <a:p>
            <a:pPr lvl="2"/>
            <a:r>
              <a:rPr lang="vi-VN" dirty="0"/>
              <a:t>BackColor, ForeColor </a:t>
            </a:r>
          </a:p>
          <a:p>
            <a:pPr lvl="2"/>
            <a:r>
              <a:rPr lang="vi-VN" dirty="0"/>
              <a:t>Font </a:t>
            </a:r>
          </a:p>
          <a:p>
            <a:pPr lvl="1"/>
            <a:r>
              <a:rPr lang="vi-VN" dirty="0"/>
              <a:t>Một số phương thức thông dụng </a:t>
            </a:r>
          </a:p>
          <a:p>
            <a:pPr lvl="2"/>
            <a:r>
              <a:rPr lang="vi-VN" dirty="0"/>
              <a:t>Hide(), Show() </a:t>
            </a:r>
          </a:p>
          <a:p>
            <a:pPr lvl="1"/>
            <a:r>
              <a:rPr lang="vi-VN" dirty="0"/>
              <a:t>Một số event thông dụng </a:t>
            </a:r>
          </a:p>
          <a:p>
            <a:pPr lvl="2"/>
            <a:r>
              <a:rPr lang="vi-VN" dirty="0"/>
              <a:t>Paint </a:t>
            </a:r>
          </a:p>
          <a:p>
            <a:pPr lvl="2"/>
            <a:endParaRPr lang="vi-VN" dirty="0">
              <a:effectLst/>
            </a:endParaRPr>
          </a:p>
        </p:txBody>
      </p:sp>
    </p:spTree>
    <p:extLst>
      <p:ext uri="{BB962C8B-B14F-4D97-AF65-F5344CB8AC3E}">
        <p14:creationId xmlns:p14="http://schemas.microsoft.com/office/powerpoint/2010/main" val="4888774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fontScale="92500" lnSpcReduction="10000"/>
          </a:bodyPr>
          <a:lstStyle/>
          <a:p>
            <a:r>
              <a:rPr lang="vi-VN" b="1" dirty="0"/>
              <a:t>TextBox</a:t>
            </a:r>
            <a:r>
              <a:rPr lang="vi-VN" dirty="0"/>
              <a:t> control dùng để nhập chuỗi vào ứng dụng </a:t>
            </a:r>
          </a:p>
          <a:p>
            <a:pPr lvl="1"/>
            <a:r>
              <a:rPr lang="vi-VN" dirty="0"/>
              <a:t>Cho phép nhập nhiều dòng </a:t>
            </a:r>
          </a:p>
          <a:p>
            <a:pPr lvl="1"/>
            <a:r>
              <a:rPr lang="vi-VN" dirty="0"/>
              <a:t>Tạo mặt nạ để nhập password </a:t>
            </a:r>
          </a:p>
          <a:p>
            <a:pPr lvl="1"/>
            <a:r>
              <a:rPr lang="vi-VN" dirty="0"/>
              <a:t>Một số property thông dụng </a:t>
            </a:r>
          </a:p>
          <a:p>
            <a:pPr lvl="2"/>
            <a:r>
              <a:rPr lang="vi-VN" dirty="0">
                <a:solidFill>
                  <a:srgbClr val="0070C0"/>
                </a:solidFill>
              </a:rPr>
              <a:t>Text</a:t>
            </a:r>
            <a:r>
              <a:rPr lang="vi-VN" dirty="0"/>
              <a:t>, CharacterCasting, ReadOnly, PasswordChar (Multiline=false), MaxLength </a:t>
            </a:r>
          </a:p>
          <a:p>
            <a:pPr lvl="2"/>
            <a:r>
              <a:rPr lang="vi-VN" dirty="0"/>
              <a:t>Multiline, ScrollBars, WordWrap, Lines[], AcceptTab, AcceptReturn </a:t>
            </a:r>
          </a:p>
          <a:p>
            <a:pPr lvl="1"/>
            <a:r>
              <a:rPr lang="vi-VN" dirty="0"/>
              <a:t>Một số phương thức thông dụng </a:t>
            </a:r>
          </a:p>
          <a:p>
            <a:pPr lvl="2"/>
            <a:r>
              <a:rPr lang="vi-VN" dirty="0"/>
              <a:t>Clear(), Cut(), Paste(), Copy(), Undo(), Select(), SelectAll(), DeselectAll(), ProcessCmdKey() </a:t>
            </a:r>
          </a:p>
          <a:p>
            <a:pPr lvl="1"/>
            <a:r>
              <a:rPr lang="vi-VN" dirty="0"/>
              <a:t>Một số event thông dụng</a:t>
            </a:r>
          </a:p>
          <a:p>
            <a:pPr lvl="2"/>
            <a:r>
              <a:rPr lang="vi-VN" dirty="0"/>
              <a:t>Click, Enter, Leave,</a:t>
            </a:r>
            <a:r>
              <a:rPr lang="vi-VN" dirty="0">
                <a:solidFill>
                  <a:srgbClr val="0070C0"/>
                </a:solidFill>
              </a:rPr>
              <a:t>TextChanged</a:t>
            </a:r>
            <a:r>
              <a:rPr lang="vi-VN" dirty="0"/>
              <a:t>, MultilineChanged, </a:t>
            </a:r>
            <a:r>
              <a:rPr lang="vi-VN" dirty="0">
                <a:solidFill>
                  <a:srgbClr val="0070C0"/>
                </a:solidFill>
              </a:rPr>
              <a:t>KeyPress</a:t>
            </a:r>
            <a:r>
              <a:rPr lang="vi-VN" dirty="0"/>
              <a:t> </a:t>
            </a:r>
          </a:p>
          <a:p>
            <a:pPr lvl="2"/>
            <a:endParaRPr lang="vi-VN" dirty="0"/>
          </a:p>
          <a:p>
            <a:pPr lvl="2"/>
            <a:endParaRPr lang="vi-VN" dirty="0">
              <a:effectLst/>
            </a:endParaRPr>
          </a:p>
        </p:txBody>
      </p:sp>
    </p:spTree>
    <p:extLst>
      <p:ext uri="{BB962C8B-B14F-4D97-AF65-F5344CB8AC3E}">
        <p14:creationId xmlns:p14="http://schemas.microsoft.com/office/powerpoint/2010/main" val="25387300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4906963"/>
          </a:xfrm>
        </p:spPr>
        <p:txBody>
          <a:bodyPr>
            <a:normAutofit/>
          </a:bodyPr>
          <a:lstStyle/>
          <a:p>
            <a:r>
              <a:rPr lang="vi-VN" b="1" dirty="0"/>
              <a:t>Button</a:t>
            </a:r>
            <a:r>
              <a:rPr lang="vi-VN" dirty="0"/>
              <a:t> control cho phép người dùng click lên nó để thực hiện một hành động </a:t>
            </a:r>
          </a:p>
          <a:p>
            <a:pPr lvl="1"/>
            <a:r>
              <a:rPr lang="vi-VN" dirty="0"/>
              <a:t>Một số property thông dụng</a:t>
            </a:r>
          </a:p>
          <a:p>
            <a:pPr lvl="2"/>
            <a:r>
              <a:rPr lang="vi-VN" dirty="0"/>
              <a:t>Text, Image, TextAlign, ImageAlign, DialogResult </a:t>
            </a:r>
          </a:p>
          <a:p>
            <a:pPr lvl="1"/>
            <a:r>
              <a:rPr lang="vi-VN" dirty="0"/>
              <a:t>Một số phương thức thông dụng </a:t>
            </a:r>
          </a:p>
          <a:p>
            <a:pPr lvl="2"/>
            <a:r>
              <a:rPr lang="vi-VN" dirty="0"/>
              <a:t>PerformClick() </a:t>
            </a:r>
          </a:p>
          <a:p>
            <a:pPr lvl="1"/>
            <a:r>
              <a:rPr lang="vi-VN" dirty="0"/>
              <a:t>Một số event thông dụng:</a:t>
            </a:r>
          </a:p>
          <a:p>
            <a:pPr lvl="2"/>
            <a:r>
              <a:rPr lang="en-US" altLang="en-US" dirty="0">
                <a:solidFill>
                  <a:srgbClr val="0070C0"/>
                </a:solidFill>
                <a:latin typeface="Arial,BoldItalic"/>
              </a:rPr>
              <a:t>Click</a:t>
            </a:r>
            <a:r>
              <a:rPr lang="en-US" altLang="en-US" dirty="0">
                <a:latin typeface="Arial,BoldItalic"/>
              </a:rPr>
              <a:t>, </a:t>
            </a:r>
            <a:r>
              <a:rPr lang="en-US" altLang="en-US" dirty="0" err="1">
                <a:latin typeface="Arial,BoldItalic"/>
              </a:rPr>
              <a:t>MouseEnter</a:t>
            </a:r>
            <a:r>
              <a:rPr lang="en-US" altLang="en-US" dirty="0">
                <a:latin typeface="Arial,BoldItalic"/>
              </a:rPr>
              <a:t>, </a:t>
            </a:r>
            <a:r>
              <a:rPr lang="en-US" altLang="en-US" dirty="0" err="1">
                <a:latin typeface="Arial,BoldItalic"/>
              </a:rPr>
              <a:t>MouseLeave</a:t>
            </a:r>
            <a:r>
              <a:rPr lang="en-US" altLang="en-US" dirty="0">
                <a:latin typeface="Arial,BoldItalic"/>
              </a:rPr>
              <a:t> </a:t>
            </a:r>
            <a:br>
              <a:rPr lang="vi-VN" dirty="0"/>
            </a:br>
            <a:endParaRPr lang="vi-VN" dirty="0"/>
          </a:p>
          <a:p>
            <a:pPr lvl="2"/>
            <a:endParaRPr lang="vi-VN" dirty="0"/>
          </a:p>
          <a:p>
            <a:pPr lvl="2"/>
            <a:endParaRPr lang="vi-VN" dirty="0">
              <a:effectLst/>
            </a:endParaRPr>
          </a:p>
        </p:txBody>
      </p:sp>
    </p:spTree>
    <p:extLst>
      <p:ext uri="{BB962C8B-B14F-4D97-AF65-F5344CB8AC3E}">
        <p14:creationId xmlns:p14="http://schemas.microsoft.com/office/powerpoint/2010/main" val="28415737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Message Box</a:t>
            </a:r>
            <a:r>
              <a:rPr lang="vi-VN" dirty="0"/>
              <a:t> hiện một thông báo hay một hướng dẫn cho user </a:t>
            </a:r>
          </a:p>
          <a:p>
            <a:r>
              <a:rPr lang="vi-VN" dirty="0"/>
              <a:t>Lớp </a:t>
            </a:r>
            <a:r>
              <a:rPr lang="vi-VN" b="1" dirty="0"/>
              <a:t>MessageBox</a:t>
            </a:r>
            <a:r>
              <a:rPr lang="vi-VN" dirty="0"/>
              <a:t> chỉ chứa một phương thức tĩnh duy nhất: Show(...)</a:t>
            </a:r>
          </a:p>
          <a:p>
            <a:endParaRPr lang="vi-VN" dirty="0"/>
          </a:p>
          <a:p>
            <a:endParaRPr lang="vi-VN" dirty="0"/>
          </a:p>
          <a:p>
            <a:pPr marL="0" indent="0">
              <a:buNone/>
            </a:pPr>
            <a:endParaRPr lang="vi-VN" dirty="0"/>
          </a:p>
          <a:p>
            <a:pPr lvl="1"/>
            <a:r>
              <a:rPr lang="en-US" dirty="0"/>
              <a:t>Namespace:</a:t>
            </a:r>
          </a:p>
          <a:p>
            <a:pPr lvl="2"/>
            <a:r>
              <a:rPr lang="en-US" dirty="0" err="1"/>
              <a:t>System.Windows.Forms</a:t>
            </a:r>
            <a:r>
              <a:rPr lang="en-US" dirty="0"/>
              <a:t> </a:t>
            </a:r>
          </a:p>
          <a:p>
            <a:pPr lvl="1"/>
            <a:r>
              <a:rPr lang="en-US" dirty="0"/>
              <a:t>Assembly</a:t>
            </a:r>
          </a:p>
          <a:p>
            <a:pPr lvl="2"/>
            <a:r>
              <a:rPr lang="en-US" dirty="0" err="1"/>
              <a:t>System.Windows.Forms</a:t>
            </a:r>
            <a:r>
              <a:rPr lang="en-US" dirty="0"/>
              <a:t>(</a:t>
            </a:r>
            <a:r>
              <a:rPr lang="en-US" dirty="0" err="1"/>
              <a:t>System.Windows.Forms.dll</a:t>
            </a:r>
            <a:r>
              <a:rPr lang="en-US" dirty="0"/>
              <a:t>) </a:t>
            </a:r>
          </a:p>
          <a:p>
            <a:endParaRPr lang="vi-VN" dirty="0">
              <a:effectLst/>
            </a:endParaRPr>
          </a:p>
        </p:txBody>
      </p:sp>
      <p:sp>
        <p:nvSpPr>
          <p:cNvPr id="7" name="Rectangle 6">
            <a:extLst>
              <a:ext uri="{FF2B5EF4-FFF2-40B4-BE49-F238E27FC236}">
                <a16:creationId xmlns:a16="http://schemas.microsoft.com/office/drawing/2014/main" id="{853A03E5-D882-024F-9B19-46772697FB6F}"/>
              </a:ext>
            </a:extLst>
          </p:cNvPr>
          <p:cNvSpPr>
            <a:spLocks noChangeArrowheads="1"/>
          </p:cNvSpPr>
          <p:nvPr/>
        </p:nvSpPr>
        <p:spPr bwMode="auto">
          <a:xfrm>
            <a:off x="818184" y="3111627"/>
            <a:ext cx="7697166" cy="1323439"/>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a:ln>
                  <a:noFill/>
                </a:ln>
                <a:solidFill>
                  <a:srgbClr val="0099FF"/>
                </a:solidFill>
                <a:effectLst/>
                <a:latin typeface="Courier New,Bold" pitchFamily="2" charset="0"/>
              </a:rPr>
              <a:t>DialogResult</a:t>
            </a:r>
            <a:r>
              <a:rPr kumimoji="0" lang="en-US" altLang="en-US" sz="1600" b="0" i="0" u="none" strike="noStrike" cap="none" normalizeH="0" baseline="0" dirty="0">
                <a:ln>
                  <a:noFill/>
                </a:ln>
                <a:solidFill>
                  <a:srgbClr val="0099FF"/>
                </a:solidFill>
                <a:effectLst/>
                <a:latin typeface="Courier New,Bold" pitchFamily="2" charset="0"/>
              </a:rPr>
              <a:t> </a:t>
            </a:r>
            <a:r>
              <a:rPr kumimoji="0" lang="en-US" altLang="en-US" sz="1600" b="0" i="0" u="none" strike="noStrike" cap="none" normalizeH="0" baseline="0" dirty="0">
                <a:ln>
                  <a:noFill/>
                </a:ln>
                <a:solidFill>
                  <a:schemeClr val="tx1"/>
                </a:solidFill>
                <a:effectLst/>
                <a:latin typeface="Courier New,Bold" pitchFamily="2" charset="0"/>
              </a:rPr>
              <a:t>Show(</a:t>
            </a:r>
            <a:r>
              <a:rPr kumimoji="0" lang="en-US" altLang="en-US" sz="1600" b="0" i="0" u="none" strike="noStrike" cap="none" normalizeH="0" baseline="0" dirty="0">
                <a:ln>
                  <a:noFill/>
                </a:ln>
                <a:solidFill>
                  <a:srgbClr val="0099FF"/>
                </a:solidFill>
                <a:effectLst/>
                <a:latin typeface="Courier New,Bold" pitchFamily="2" charset="0"/>
              </a:rPr>
              <a:t>string </a:t>
            </a:r>
            <a:r>
              <a:rPr kumimoji="0" lang="en-US" altLang="en-US" sz="1600" b="0" i="0" u="none" strike="noStrike" cap="none" normalizeH="0" baseline="0" dirty="0">
                <a:ln>
                  <a:noFill/>
                </a:ln>
                <a:solidFill>
                  <a:schemeClr val="tx1"/>
                </a:solidFill>
                <a:effectLst/>
                <a:latin typeface="Courier New,Bold" pitchFamily="2" charset="0"/>
              </a:rPr>
              <a:t>text, </a:t>
            </a:r>
            <a:r>
              <a:rPr kumimoji="0" lang="en-US" altLang="en-US" sz="1600" b="0" i="0" u="none" strike="noStrike" cap="none" normalizeH="0" baseline="0" dirty="0">
                <a:ln>
                  <a:noFill/>
                </a:ln>
                <a:solidFill>
                  <a:srgbClr val="0099FF"/>
                </a:solidFill>
                <a:effectLst/>
                <a:latin typeface="Courier New,Bold" pitchFamily="2" charset="0"/>
              </a:rPr>
              <a:t>string </a:t>
            </a:r>
            <a:r>
              <a:rPr kumimoji="0" lang="en-US" altLang="en-US" sz="1600" b="0" i="0" u="none" strike="noStrike" cap="none" normalizeH="0" baseline="0" dirty="0">
                <a:ln>
                  <a:noFill/>
                </a:ln>
                <a:solidFill>
                  <a:schemeClr val="tx1"/>
                </a:solidFill>
                <a:effectLst/>
                <a:latin typeface="Courier New,Bold" pitchFamily="2" charset="0"/>
              </a:rPr>
              <a:t>caption, 				</a:t>
            </a:r>
            <a:r>
              <a:rPr kumimoji="0" lang="en-US" altLang="en-US" sz="1600" b="0" i="0" u="none" strike="noStrike" cap="none" normalizeH="0" baseline="0" dirty="0" err="1">
                <a:ln>
                  <a:noFill/>
                </a:ln>
                <a:solidFill>
                  <a:srgbClr val="0099FF"/>
                </a:solidFill>
                <a:effectLst/>
                <a:latin typeface="Courier New,Bold" pitchFamily="2" charset="0"/>
              </a:rPr>
              <a:t>MessageBoxButtons</a:t>
            </a:r>
            <a:r>
              <a:rPr kumimoji="0" lang="en-US" altLang="en-US" sz="1600" b="0" i="0" u="none" strike="noStrike" cap="none" normalizeH="0" baseline="0" dirty="0">
                <a:ln>
                  <a:noFill/>
                </a:ln>
                <a:solidFill>
                  <a:srgbClr val="0099FF"/>
                </a:solidFill>
                <a:effectLst/>
                <a:latin typeface="Courier New,Bold" pitchFamily="2" charset="0"/>
              </a:rPr>
              <a:t> </a:t>
            </a:r>
            <a:r>
              <a:rPr kumimoji="0" lang="en-US" altLang="en-US" sz="1600" b="0" i="0" u="none" strike="noStrike" cap="none" normalizeH="0" baseline="0" dirty="0">
                <a:ln>
                  <a:noFill/>
                </a:ln>
                <a:solidFill>
                  <a:schemeClr val="tx1"/>
                </a:solidFill>
                <a:effectLst/>
                <a:latin typeface="Courier New,Bold" pitchFamily="2" charset="0"/>
              </a:rPr>
              <a:t>buttons, </a:t>
            </a:r>
            <a:endParaRPr kumimoji="0" lang="en-US" altLang="en-US" sz="7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99FF"/>
                </a:solidFill>
                <a:effectLst/>
                <a:latin typeface="Courier New,Bold" pitchFamily="2" charset="0"/>
              </a:rPr>
              <a:t>		</a:t>
            </a:r>
            <a:r>
              <a:rPr kumimoji="0" lang="en-US" altLang="en-US" sz="1600" b="0" i="0" u="none" strike="noStrike" cap="none" normalizeH="0" baseline="0" dirty="0" err="1">
                <a:ln>
                  <a:noFill/>
                </a:ln>
                <a:solidFill>
                  <a:srgbClr val="0099FF"/>
                </a:solidFill>
                <a:effectLst/>
                <a:latin typeface="Courier New,Bold" pitchFamily="2" charset="0"/>
              </a:rPr>
              <a:t>MessageBoxIcon</a:t>
            </a:r>
            <a:r>
              <a:rPr kumimoji="0" lang="en-US" altLang="en-US" sz="1600" b="0" i="0" u="none" strike="noStrike" cap="none" normalizeH="0" baseline="0" dirty="0">
                <a:ln>
                  <a:noFill/>
                </a:ln>
                <a:solidFill>
                  <a:srgbClr val="0099FF"/>
                </a:solidFill>
                <a:effectLst/>
                <a:latin typeface="Courier New,Bold" pitchFamily="2" charset="0"/>
              </a:rPr>
              <a:t> </a:t>
            </a:r>
            <a:r>
              <a:rPr kumimoji="0" lang="en-US" altLang="en-US" sz="1600" b="0" i="0" u="none" strike="noStrike" cap="none" normalizeH="0" baseline="0" dirty="0">
                <a:ln>
                  <a:noFill/>
                </a:ln>
                <a:solidFill>
                  <a:schemeClr val="tx1"/>
                </a:solidFill>
                <a:effectLst/>
                <a:latin typeface="Courier New,Bold" pitchFamily="2" charset="0"/>
              </a:rPr>
              <a:t>icon, 						</a:t>
            </a:r>
            <a:r>
              <a:rPr kumimoji="0" lang="en-US" altLang="en-US" sz="1600" b="0" i="0" u="none" strike="noStrike" cap="none" normalizeH="0" baseline="0" dirty="0" err="1">
                <a:ln>
                  <a:noFill/>
                </a:ln>
                <a:solidFill>
                  <a:srgbClr val="0099FF"/>
                </a:solidFill>
                <a:effectLst/>
                <a:latin typeface="Courier New,Bold" pitchFamily="2" charset="0"/>
              </a:rPr>
              <a:t>MessageBoxDefaultButton</a:t>
            </a:r>
            <a:r>
              <a:rPr kumimoji="0" lang="en-US" altLang="en-US" sz="1600" b="0" i="0" u="none" strike="noStrike" cap="none" normalizeH="0" baseline="0" dirty="0">
                <a:ln>
                  <a:noFill/>
                </a:ln>
                <a:solidFill>
                  <a:srgbClr val="0099FF"/>
                </a:solidFill>
                <a:effectLst/>
                <a:latin typeface="Courier New,Bold" pitchFamily="2" charset="0"/>
              </a:rPr>
              <a:t> </a:t>
            </a:r>
            <a:r>
              <a:rPr kumimoji="0" lang="en-US" altLang="en-US" sz="1600" b="0" i="0" u="none" strike="noStrike" cap="none" normalizeH="0" baseline="0" dirty="0" err="1">
                <a:ln>
                  <a:noFill/>
                </a:ln>
                <a:solidFill>
                  <a:schemeClr val="tx1"/>
                </a:solidFill>
                <a:effectLst/>
                <a:latin typeface="Courier New,Bold" pitchFamily="2" charset="0"/>
              </a:rPr>
              <a:t>defaultButton</a:t>
            </a:r>
            <a:r>
              <a:rPr kumimoji="0" lang="en-US" altLang="en-US" sz="1600" b="0" i="0" u="none" strike="noStrike" cap="none" normalizeH="0" baseline="0" dirty="0">
                <a:ln>
                  <a:noFill/>
                </a:ln>
                <a:solidFill>
                  <a:schemeClr val="tx1"/>
                </a:solidFill>
                <a:effectLst/>
                <a:latin typeface="Courier New,Bold" pitchFamily="2" charset="0"/>
              </a:rPr>
              <a:t>, 			</a:t>
            </a:r>
            <a:r>
              <a:rPr kumimoji="0" lang="en-US" altLang="en-US" sz="1600" b="0" i="0" u="none" strike="noStrike" cap="none" normalizeH="0" baseline="0" dirty="0" err="1">
                <a:ln>
                  <a:noFill/>
                </a:ln>
                <a:solidFill>
                  <a:srgbClr val="0099FF"/>
                </a:solidFill>
                <a:effectLst/>
                <a:latin typeface="Courier New,Bold" pitchFamily="2" charset="0"/>
              </a:rPr>
              <a:t>MessageBoxOptions</a:t>
            </a:r>
            <a:r>
              <a:rPr kumimoji="0" lang="en-US" altLang="en-US" sz="1600" b="0" i="0" u="none" strike="noStrike" cap="none" normalizeH="0" baseline="0" dirty="0">
                <a:ln>
                  <a:noFill/>
                </a:ln>
                <a:solidFill>
                  <a:srgbClr val="0099FF"/>
                </a:solidFill>
                <a:effectLst/>
                <a:latin typeface="Courier New,Bold" pitchFamily="2" charset="0"/>
              </a:rPr>
              <a:t> </a:t>
            </a:r>
            <a:r>
              <a:rPr kumimoji="0" lang="en-US" altLang="en-US" sz="1600" b="0" i="0" u="none" strike="noStrike" cap="none" normalizeH="0" baseline="0" dirty="0">
                <a:ln>
                  <a:noFill/>
                </a:ln>
                <a:solidFill>
                  <a:schemeClr val="tx1"/>
                </a:solidFill>
                <a:effectLst/>
                <a:latin typeface="Courier New,Bold" pitchFamily="2" charset="0"/>
              </a:rPr>
              <a:t>options);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803106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XỬ LÝ SỰ KIỆN</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en-US" dirty="0" err="1"/>
              <a:t>Xử</a:t>
            </a:r>
            <a:r>
              <a:rPr lang="en-US" dirty="0"/>
              <a:t> </a:t>
            </a:r>
            <a:r>
              <a:rPr lang="en-US" dirty="0" err="1"/>
              <a:t>lý</a:t>
            </a:r>
            <a:r>
              <a:rPr lang="en-US" dirty="0"/>
              <a:t> </a:t>
            </a:r>
            <a:r>
              <a:rPr lang="en-US" dirty="0" err="1"/>
              <a:t>sự</a:t>
            </a:r>
            <a:r>
              <a:rPr lang="en-US" dirty="0"/>
              <a:t> </a:t>
            </a:r>
            <a:r>
              <a:rPr lang="en-US" dirty="0" err="1"/>
              <a:t>kiện</a:t>
            </a:r>
            <a:r>
              <a:rPr lang="en-US" dirty="0"/>
              <a:t> </a:t>
            </a:r>
            <a:r>
              <a:rPr lang="en-US" dirty="0" err="1"/>
              <a:t>trên</a:t>
            </a:r>
            <a:r>
              <a:rPr lang="en-US" dirty="0"/>
              <a:t> HĐH Windows</a:t>
            </a:r>
          </a:p>
        </p:txBody>
      </p:sp>
      <p:grpSp>
        <p:nvGrpSpPr>
          <p:cNvPr id="34" name="Group 33">
            <a:extLst>
              <a:ext uri="{FF2B5EF4-FFF2-40B4-BE49-F238E27FC236}">
                <a16:creationId xmlns:a16="http://schemas.microsoft.com/office/drawing/2014/main" id="{A6D95D23-8D26-A045-8501-3150332694C7}"/>
              </a:ext>
            </a:extLst>
          </p:cNvPr>
          <p:cNvGrpSpPr/>
          <p:nvPr/>
        </p:nvGrpSpPr>
        <p:grpSpPr>
          <a:xfrm>
            <a:off x="2162175" y="1853358"/>
            <a:ext cx="4819650" cy="3734642"/>
            <a:chOff x="997140" y="1433773"/>
            <a:chExt cx="6332561" cy="4906963"/>
          </a:xfrm>
        </p:grpSpPr>
        <p:sp>
          <p:nvSpPr>
            <p:cNvPr id="4" name="Rectangle 3">
              <a:extLst>
                <a:ext uri="{FF2B5EF4-FFF2-40B4-BE49-F238E27FC236}">
                  <a16:creationId xmlns:a16="http://schemas.microsoft.com/office/drawing/2014/main" id="{B5590198-2DE6-6C4E-9839-3B3B42A92DB1}"/>
                </a:ext>
              </a:extLst>
            </p:cNvPr>
            <p:cNvSpPr/>
            <p:nvPr/>
          </p:nvSpPr>
          <p:spPr>
            <a:xfrm>
              <a:off x="997140" y="1433773"/>
              <a:ext cx="6332561" cy="4906963"/>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DE9355B3-6F7E-1A48-B07F-2C0CC02F6C55}"/>
                </a:ext>
              </a:extLst>
            </p:cNvPr>
            <p:cNvSpPr/>
            <p:nvPr/>
          </p:nvSpPr>
          <p:spPr>
            <a:xfrm>
              <a:off x="1132764" y="1842448"/>
              <a:ext cx="5076967" cy="10645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be 5">
              <a:extLst>
                <a:ext uri="{FF2B5EF4-FFF2-40B4-BE49-F238E27FC236}">
                  <a16:creationId xmlns:a16="http://schemas.microsoft.com/office/drawing/2014/main" id="{8994E0AE-FAC2-7A4E-948B-E52DEA908930}"/>
                </a:ext>
              </a:extLst>
            </p:cNvPr>
            <p:cNvSpPr/>
            <p:nvPr/>
          </p:nvSpPr>
          <p:spPr>
            <a:xfrm>
              <a:off x="1664174" y="2006220"/>
              <a:ext cx="736979" cy="736979"/>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a:extLst>
                <a:ext uri="{FF2B5EF4-FFF2-40B4-BE49-F238E27FC236}">
                  <a16:creationId xmlns:a16="http://schemas.microsoft.com/office/drawing/2014/main" id="{E726781F-2823-BA40-93AE-99456C0441C8}"/>
                </a:ext>
              </a:extLst>
            </p:cNvPr>
            <p:cNvSpPr/>
            <p:nvPr/>
          </p:nvSpPr>
          <p:spPr>
            <a:xfrm>
              <a:off x="2380256" y="2006220"/>
              <a:ext cx="736979" cy="736979"/>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D02F113A-9576-014E-BF4B-500F6F556667}"/>
                </a:ext>
              </a:extLst>
            </p:cNvPr>
            <p:cNvSpPr/>
            <p:nvPr/>
          </p:nvSpPr>
          <p:spPr>
            <a:xfrm>
              <a:off x="3096338" y="2006219"/>
              <a:ext cx="736979" cy="736979"/>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a:extLst>
                <a:ext uri="{FF2B5EF4-FFF2-40B4-BE49-F238E27FC236}">
                  <a16:creationId xmlns:a16="http://schemas.microsoft.com/office/drawing/2014/main" id="{4E722C48-F037-5144-AEE9-710278304374}"/>
                </a:ext>
              </a:extLst>
            </p:cNvPr>
            <p:cNvSpPr/>
            <p:nvPr/>
          </p:nvSpPr>
          <p:spPr>
            <a:xfrm>
              <a:off x="3812420" y="2006220"/>
              <a:ext cx="736979" cy="736979"/>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be 9">
              <a:extLst>
                <a:ext uri="{FF2B5EF4-FFF2-40B4-BE49-F238E27FC236}">
                  <a16:creationId xmlns:a16="http://schemas.microsoft.com/office/drawing/2014/main" id="{4EF2D729-BEF5-444D-A3A6-44233F618C20}"/>
                </a:ext>
              </a:extLst>
            </p:cNvPr>
            <p:cNvSpPr/>
            <p:nvPr/>
          </p:nvSpPr>
          <p:spPr>
            <a:xfrm>
              <a:off x="4528502" y="2006220"/>
              <a:ext cx="736979" cy="736979"/>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755759FC-80D4-CD46-A569-81073A69FB1F}"/>
                </a:ext>
              </a:extLst>
            </p:cNvPr>
            <p:cNvSpPr/>
            <p:nvPr/>
          </p:nvSpPr>
          <p:spPr>
            <a:xfrm>
              <a:off x="5244584" y="2006219"/>
              <a:ext cx="736979" cy="736979"/>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E7E0991-2DB9-D643-BAE7-8796FDB0A9A6}"/>
                </a:ext>
              </a:extLst>
            </p:cNvPr>
            <p:cNvSpPr/>
            <p:nvPr/>
          </p:nvSpPr>
          <p:spPr>
            <a:xfrm>
              <a:off x="3277786" y="3367586"/>
              <a:ext cx="2947063" cy="10645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ube 15">
              <a:extLst>
                <a:ext uri="{FF2B5EF4-FFF2-40B4-BE49-F238E27FC236}">
                  <a16:creationId xmlns:a16="http://schemas.microsoft.com/office/drawing/2014/main" id="{46B9FB66-59C0-A541-AC72-EB1BEFBB59D6}"/>
                </a:ext>
              </a:extLst>
            </p:cNvPr>
            <p:cNvSpPr/>
            <p:nvPr/>
          </p:nvSpPr>
          <p:spPr>
            <a:xfrm>
              <a:off x="3827539" y="3531358"/>
              <a:ext cx="736978" cy="73698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ube 16">
              <a:extLst>
                <a:ext uri="{FF2B5EF4-FFF2-40B4-BE49-F238E27FC236}">
                  <a16:creationId xmlns:a16="http://schemas.microsoft.com/office/drawing/2014/main" id="{2A0F19A6-4B04-634C-928E-866B1FD95EF9}"/>
                </a:ext>
              </a:extLst>
            </p:cNvPr>
            <p:cNvSpPr/>
            <p:nvPr/>
          </p:nvSpPr>
          <p:spPr>
            <a:xfrm>
              <a:off x="4543621" y="3531358"/>
              <a:ext cx="736978" cy="73698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ube 17">
              <a:extLst>
                <a:ext uri="{FF2B5EF4-FFF2-40B4-BE49-F238E27FC236}">
                  <a16:creationId xmlns:a16="http://schemas.microsoft.com/office/drawing/2014/main" id="{6651E865-DAD8-BD4B-8C8F-E09C2498A5F5}"/>
                </a:ext>
              </a:extLst>
            </p:cNvPr>
            <p:cNvSpPr/>
            <p:nvPr/>
          </p:nvSpPr>
          <p:spPr>
            <a:xfrm>
              <a:off x="5259703" y="3531357"/>
              <a:ext cx="736978" cy="736980"/>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DD66B84-5252-074B-9782-F74B262C43B1}"/>
                </a:ext>
              </a:extLst>
            </p:cNvPr>
            <p:cNvSpPr/>
            <p:nvPr/>
          </p:nvSpPr>
          <p:spPr>
            <a:xfrm>
              <a:off x="1664174" y="5112438"/>
              <a:ext cx="2947064" cy="106452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ube 26">
              <a:extLst>
                <a:ext uri="{FF2B5EF4-FFF2-40B4-BE49-F238E27FC236}">
                  <a16:creationId xmlns:a16="http://schemas.microsoft.com/office/drawing/2014/main" id="{DEE8B68B-BA19-1241-BF1B-42D12731482E}"/>
                </a:ext>
              </a:extLst>
            </p:cNvPr>
            <p:cNvSpPr/>
            <p:nvPr/>
          </p:nvSpPr>
          <p:spPr>
            <a:xfrm>
              <a:off x="2213927" y="5276210"/>
              <a:ext cx="736979" cy="736979"/>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ube 27">
              <a:extLst>
                <a:ext uri="{FF2B5EF4-FFF2-40B4-BE49-F238E27FC236}">
                  <a16:creationId xmlns:a16="http://schemas.microsoft.com/office/drawing/2014/main" id="{791CB921-9284-4D47-A83A-2BAB3E2BFE03}"/>
                </a:ext>
              </a:extLst>
            </p:cNvPr>
            <p:cNvSpPr/>
            <p:nvPr/>
          </p:nvSpPr>
          <p:spPr>
            <a:xfrm>
              <a:off x="2930009" y="5276210"/>
              <a:ext cx="736979" cy="736979"/>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ube 28">
              <a:extLst>
                <a:ext uri="{FF2B5EF4-FFF2-40B4-BE49-F238E27FC236}">
                  <a16:creationId xmlns:a16="http://schemas.microsoft.com/office/drawing/2014/main" id="{9BDD9AA5-08F0-FE41-96E6-188FADB7FCD4}"/>
                </a:ext>
              </a:extLst>
            </p:cNvPr>
            <p:cNvSpPr/>
            <p:nvPr/>
          </p:nvSpPr>
          <p:spPr>
            <a:xfrm>
              <a:off x="3646091" y="5276209"/>
              <a:ext cx="736979" cy="736979"/>
            </a:xfrm>
            <a:prstGeom prst="cub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7BC0F9F4-40F0-9A4A-BD81-E97EEF242D4E}"/>
                </a:ext>
              </a:extLst>
            </p:cNvPr>
            <p:cNvCxnSpPr/>
            <p:nvPr/>
          </p:nvCxnSpPr>
          <p:spPr>
            <a:xfrm>
              <a:off x="2213927" y="2906973"/>
              <a:ext cx="0" cy="2205465"/>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BD33F0CA-59FD-BB4F-AC4F-4B89E92719E1}"/>
                </a:ext>
              </a:extLst>
            </p:cNvPr>
            <p:cNvCxnSpPr>
              <a:cxnSpLocks/>
            </p:cNvCxnSpPr>
            <p:nvPr/>
          </p:nvCxnSpPr>
          <p:spPr>
            <a:xfrm>
              <a:off x="3526570" y="2906973"/>
              <a:ext cx="0" cy="460613"/>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35" name="Oval 34">
            <a:extLst>
              <a:ext uri="{FF2B5EF4-FFF2-40B4-BE49-F238E27FC236}">
                <a16:creationId xmlns:a16="http://schemas.microsoft.com/office/drawing/2014/main" id="{4D05711E-092F-9A41-B3F8-5A9C10BDD084}"/>
              </a:ext>
            </a:extLst>
          </p:cNvPr>
          <p:cNvSpPr/>
          <p:nvPr/>
        </p:nvSpPr>
        <p:spPr>
          <a:xfrm>
            <a:off x="139979" y="2164397"/>
            <a:ext cx="1691881" cy="7642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Hardware</a:t>
            </a:r>
          </a:p>
          <a:p>
            <a:pPr algn="ctr"/>
            <a:r>
              <a:rPr lang="en-US" dirty="0"/>
              <a:t>Input</a:t>
            </a:r>
          </a:p>
        </p:txBody>
      </p:sp>
      <p:cxnSp>
        <p:nvCxnSpPr>
          <p:cNvPr id="36" name="Straight Arrow Connector 35">
            <a:extLst>
              <a:ext uri="{FF2B5EF4-FFF2-40B4-BE49-F238E27FC236}">
                <a16:creationId xmlns:a16="http://schemas.microsoft.com/office/drawing/2014/main" id="{C84A30E9-A6A0-6249-BD42-51213AB47140}"/>
              </a:ext>
            </a:extLst>
          </p:cNvPr>
          <p:cNvCxnSpPr>
            <a:cxnSpLocks/>
            <a:endCxn id="5" idx="1"/>
          </p:cNvCxnSpPr>
          <p:nvPr/>
        </p:nvCxnSpPr>
        <p:spPr>
          <a:xfrm>
            <a:off x="1838001" y="2569495"/>
            <a:ext cx="427396" cy="2"/>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A8ED0722-DC93-3C44-8AB4-7C9540325E3A}"/>
              </a:ext>
            </a:extLst>
          </p:cNvPr>
          <p:cNvSpPr/>
          <p:nvPr/>
        </p:nvSpPr>
        <p:spPr>
          <a:xfrm>
            <a:off x="7905966" y="3117680"/>
            <a:ext cx="1176339" cy="11619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0" name="Straight Arrow Connector 39">
            <a:extLst>
              <a:ext uri="{FF2B5EF4-FFF2-40B4-BE49-F238E27FC236}">
                <a16:creationId xmlns:a16="http://schemas.microsoft.com/office/drawing/2014/main" id="{CCE6F67F-C58C-614A-BAB0-9BEEDF58F48A}"/>
              </a:ext>
            </a:extLst>
          </p:cNvPr>
          <p:cNvCxnSpPr>
            <a:cxnSpLocks/>
          </p:cNvCxnSpPr>
          <p:nvPr/>
        </p:nvCxnSpPr>
        <p:spPr>
          <a:xfrm>
            <a:off x="6140933" y="3568055"/>
            <a:ext cx="1765033" cy="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957B3C8-17DB-9A4B-B725-782C7DC9298B}"/>
              </a:ext>
            </a:extLst>
          </p:cNvPr>
          <p:cNvCxnSpPr>
            <a:cxnSpLocks/>
          </p:cNvCxnSpPr>
          <p:nvPr/>
        </p:nvCxnSpPr>
        <p:spPr>
          <a:xfrm>
            <a:off x="6140933" y="3950742"/>
            <a:ext cx="1757808" cy="0"/>
          </a:xfrm>
          <a:prstGeom prst="straightConnector1">
            <a:avLst/>
          </a:prstGeom>
          <a:ln w="28575">
            <a:solidFill>
              <a:schemeClr val="accent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ABA6633A-FBD0-104B-9D52-C6506AC6EA41}"/>
              </a:ext>
            </a:extLst>
          </p:cNvPr>
          <p:cNvCxnSpPr>
            <a:cxnSpLocks/>
          </p:cNvCxnSpPr>
          <p:nvPr/>
        </p:nvCxnSpPr>
        <p:spPr>
          <a:xfrm>
            <a:off x="4964043" y="4880515"/>
            <a:ext cx="2934698" cy="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F9A2E4AD-03D3-DD41-AFCC-601718B0CF6F}"/>
              </a:ext>
            </a:extLst>
          </p:cNvPr>
          <p:cNvCxnSpPr>
            <a:cxnSpLocks/>
          </p:cNvCxnSpPr>
          <p:nvPr/>
        </p:nvCxnSpPr>
        <p:spPr>
          <a:xfrm>
            <a:off x="4956818" y="5263202"/>
            <a:ext cx="2949148" cy="0"/>
          </a:xfrm>
          <a:prstGeom prst="straightConnector1">
            <a:avLst/>
          </a:prstGeom>
          <a:ln w="28575">
            <a:solidFill>
              <a:schemeClr val="accent2"/>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603EEB3B-CFEE-8340-9A6A-F2513C7E64BB}"/>
              </a:ext>
            </a:extLst>
          </p:cNvPr>
          <p:cNvSpPr txBox="1"/>
          <p:nvPr/>
        </p:nvSpPr>
        <p:spPr>
          <a:xfrm>
            <a:off x="7785257" y="2782470"/>
            <a:ext cx="1287660" cy="369332"/>
          </a:xfrm>
          <a:prstGeom prst="rect">
            <a:avLst/>
          </a:prstGeom>
          <a:noFill/>
        </p:spPr>
        <p:txBody>
          <a:bodyPr wrap="none" rtlCol="0">
            <a:spAutoFit/>
          </a:bodyPr>
          <a:lstStyle/>
          <a:p>
            <a:r>
              <a:rPr lang="en-US" dirty="0" err="1"/>
              <a:t>Ứng</a:t>
            </a:r>
            <a:r>
              <a:rPr lang="en-US" dirty="0"/>
              <a:t> </a:t>
            </a:r>
            <a:r>
              <a:rPr lang="en-US" dirty="0" err="1"/>
              <a:t>dụng</a:t>
            </a:r>
            <a:r>
              <a:rPr lang="en-US" dirty="0"/>
              <a:t> A</a:t>
            </a:r>
          </a:p>
        </p:txBody>
      </p:sp>
      <p:sp>
        <p:nvSpPr>
          <p:cNvPr id="50" name="TextBox 49">
            <a:extLst>
              <a:ext uri="{FF2B5EF4-FFF2-40B4-BE49-F238E27FC236}">
                <a16:creationId xmlns:a16="http://schemas.microsoft.com/office/drawing/2014/main" id="{4A061E37-BBED-EA48-88DC-A509D9EF1EC8}"/>
              </a:ext>
            </a:extLst>
          </p:cNvPr>
          <p:cNvSpPr txBox="1"/>
          <p:nvPr/>
        </p:nvSpPr>
        <p:spPr>
          <a:xfrm>
            <a:off x="7884895" y="5645889"/>
            <a:ext cx="1287660" cy="369332"/>
          </a:xfrm>
          <a:prstGeom prst="rect">
            <a:avLst/>
          </a:prstGeom>
          <a:noFill/>
        </p:spPr>
        <p:txBody>
          <a:bodyPr wrap="none" rtlCol="0">
            <a:spAutoFit/>
          </a:bodyPr>
          <a:lstStyle/>
          <a:p>
            <a:r>
              <a:rPr lang="en-US" dirty="0" err="1"/>
              <a:t>Ứng</a:t>
            </a:r>
            <a:r>
              <a:rPr lang="en-US" dirty="0"/>
              <a:t> </a:t>
            </a:r>
            <a:r>
              <a:rPr lang="en-US" dirty="0" err="1"/>
              <a:t>dụng</a:t>
            </a:r>
            <a:r>
              <a:rPr lang="en-US" dirty="0"/>
              <a:t> B</a:t>
            </a:r>
          </a:p>
        </p:txBody>
      </p:sp>
      <p:sp>
        <p:nvSpPr>
          <p:cNvPr id="51" name="TextBox 50">
            <a:extLst>
              <a:ext uri="{FF2B5EF4-FFF2-40B4-BE49-F238E27FC236}">
                <a16:creationId xmlns:a16="http://schemas.microsoft.com/office/drawing/2014/main" id="{852185C8-CDC8-A04E-885D-4CC6461E0F0B}"/>
              </a:ext>
            </a:extLst>
          </p:cNvPr>
          <p:cNvSpPr txBox="1"/>
          <p:nvPr/>
        </p:nvSpPr>
        <p:spPr>
          <a:xfrm>
            <a:off x="5727412" y="4894163"/>
            <a:ext cx="1481175" cy="369332"/>
          </a:xfrm>
          <a:prstGeom prst="rect">
            <a:avLst/>
          </a:prstGeom>
          <a:solidFill>
            <a:schemeClr val="accent4">
              <a:lumMod val="60000"/>
              <a:lumOff val="40000"/>
            </a:schemeClr>
          </a:solidFill>
        </p:spPr>
        <p:txBody>
          <a:bodyPr wrap="none" rtlCol="0">
            <a:spAutoFit/>
          </a:bodyPr>
          <a:lstStyle/>
          <a:p>
            <a:r>
              <a:rPr lang="en-US" dirty="0">
                <a:solidFill>
                  <a:srgbClr val="7030A0"/>
                </a:solidFill>
              </a:rPr>
              <a:t>Message loop</a:t>
            </a:r>
          </a:p>
        </p:txBody>
      </p:sp>
      <p:sp>
        <p:nvSpPr>
          <p:cNvPr id="52" name="TextBox 51">
            <a:extLst>
              <a:ext uri="{FF2B5EF4-FFF2-40B4-BE49-F238E27FC236}">
                <a16:creationId xmlns:a16="http://schemas.microsoft.com/office/drawing/2014/main" id="{D1E5D63E-E70F-6048-B6B2-2ECB81E58405}"/>
              </a:ext>
            </a:extLst>
          </p:cNvPr>
          <p:cNvSpPr txBox="1"/>
          <p:nvPr/>
        </p:nvSpPr>
        <p:spPr>
          <a:xfrm>
            <a:off x="6291671" y="3574733"/>
            <a:ext cx="1481175" cy="369332"/>
          </a:xfrm>
          <a:prstGeom prst="rect">
            <a:avLst/>
          </a:prstGeom>
          <a:solidFill>
            <a:schemeClr val="accent4">
              <a:lumMod val="60000"/>
              <a:lumOff val="40000"/>
            </a:schemeClr>
          </a:solidFill>
        </p:spPr>
        <p:txBody>
          <a:bodyPr wrap="none" rtlCol="0">
            <a:spAutoFit/>
          </a:bodyPr>
          <a:lstStyle/>
          <a:p>
            <a:r>
              <a:rPr lang="en-US" dirty="0">
                <a:solidFill>
                  <a:srgbClr val="7030A0"/>
                </a:solidFill>
              </a:rPr>
              <a:t>Message loop</a:t>
            </a:r>
          </a:p>
        </p:txBody>
      </p:sp>
      <p:sp>
        <p:nvSpPr>
          <p:cNvPr id="56" name="Cloud Callout 55">
            <a:extLst>
              <a:ext uri="{FF2B5EF4-FFF2-40B4-BE49-F238E27FC236}">
                <a16:creationId xmlns:a16="http://schemas.microsoft.com/office/drawing/2014/main" id="{9A9B5B4B-7FCD-2C42-8407-32576425F76C}"/>
              </a:ext>
            </a:extLst>
          </p:cNvPr>
          <p:cNvSpPr/>
          <p:nvPr/>
        </p:nvSpPr>
        <p:spPr>
          <a:xfrm>
            <a:off x="6129427" y="1127124"/>
            <a:ext cx="2930926" cy="1161917"/>
          </a:xfrm>
          <a:prstGeom prst="cloudCallout">
            <a:avLst>
              <a:gd name="adj1" fmla="val -51871"/>
              <a:gd name="adj2" fmla="val 62500"/>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err="1"/>
              <a:t>Hàng</a:t>
            </a:r>
            <a:r>
              <a:rPr lang="en-US" dirty="0"/>
              <a:t> </a:t>
            </a:r>
            <a:r>
              <a:rPr lang="en-US" dirty="0" err="1"/>
              <a:t>đợi</a:t>
            </a:r>
            <a:r>
              <a:rPr lang="en-US" dirty="0"/>
              <a:t> </a:t>
            </a:r>
            <a:r>
              <a:rPr lang="en-US" dirty="0" err="1"/>
              <a:t>hệ</a:t>
            </a:r>
            <a:r>
              <a:rPr lang="en-US" dirty="0"/>
              <a:t> </a:t>
            </a:r>
            <a:r>
              <a:rPr lang="en-US" dirty="0" err="1"/>
              <a:t>thống</a:t>
            </a:r>
            <a:r>
              <a:rPr lang="en-US" dirty="0"/>
              <a:t> </a:t>
            </a:r>
            <a:r>
              <a:rPr lang="en-US" b="1" dirty="0"/>
              <a:t>(System Queue)</a:t>
            </a:r>
          </a:p>
        </p:txBody>
      </p:sp>
      <p:sp>
        <p:nvSpPr>
          <p:cNvPr id="57" name="Cloud Callout 56">
            <a:extLst>
              <a:ext uri="{FF2B5EF4-FFF2-40B4-BE49-F238E27FC236}">
                <a16:creationId xmlns:a16="http://schemas.microsoft.com/office/drawing/2014/main" id="{45231C2D-EBA3-2B41-9C4D-A034E2981138}"/>
              </a:ext>
            </a:extLst>
          </p:cNvPr>
          <p:cNvSpPr/>
          <p:nvPr/>
        </p:nvSpPr>
        <p:spPr>
          <a:xfrm>
            <a:off x="4143" y="3095060"/>
            <a:ext cx="2930926" cy="1161917"/>
          </a:xfrm>
          <a:prstGeom prst="cloudCallout">
            <a:avLst>
              <a:gd name="adj1" fmla="val 85029"/>
              <a:gd name="adj2" fmla="val 4945"/>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err="1"/>
              <a:t>Hàng</a:t>
            </a:r>
            <a:r>
              <a:rPr lang="en-US" sz="1600" dirty="0"/>
              <a:t> </a:t>
            </a:r>
            <a:r>
              <a:rPr lang="en-US" sz="1600" dirty="0" err="1"/>
              <a:t>đợi</a:t>
            </a:r>
            <a:r>
              <a:rPr lang="en-US" sz="1600" dirty="0"/>
              <a:t> </a:t>
            </a:r>
            <a:r>
              <a:rPr lang="en-US" sz="1600" dirty="0" err="1"/>
              <a:t>của</a:t>
            </a:r>
            <a:r>
              <a:rPr lang="en-US" sz="1600" dirty="0"/>
              <a:t> </a:t>
            </a:r>
            <a:r>
              <a:rPr lang="en-US" sz="1600" dirty="0" err="1"/>
              <a:t>ứng</a:t>
            </a:r>
            <a:r>
              <a:rPr lang="en-US" sz="1600" dirty="0"/>
              <a:t> </a:t>
            </a:r>
            <a:r>
              <a:rPr lang="en-US" sz="1600" dirty="0" err="1"/>
              <a:t>dụng</a:t>
            </a:r>
            <a:r>
              <a:rPr lang="en-US" sz="1600" dirty="0"/>
              <a:t> A</a:t>
            </a:r>
          </a:p>
          <a:p>
            <a:pPr algn="ctr"/>
            <a:r>
              <a:rPr lang="en-US" sz="1600" dirty="0"/>
              <a:t>(Application Queue)</a:t>
            </a:r>
          </a:p>
        </p:txBody>
      </p:sp>
      <p:sp>
        <p:nvSpPr>
          <p:cNvPr id="58" name="Cloud Callout 57">
            <a:extLst>
              <a:ext uri="{FF2B5EF4-FFF2-40B4-BE49-F238E27FC236}">
                <a16:creationId xmlns:a16="http://schemas.microsoft.com/office/drawing/2014/main" id="{6FBE08F7-1233-DB41-AB04-A81A3EF365D2}"/>
              </a:ext>
            </a:extLst>
          </p:cNvPr>
          <p:cNvSpPr/>
          <p:nvPr/>
        </p:nvSpPr>
        <p:spPr>
          <a:xfrm>
            <a:off x="83647" y="5524831"/>
            <a:ext cx="2930926" cy="1161917"/>
          </a:xfrm>
          <a:prstGeom prst="cloudCallout">
            <a:avLst>
              <a:gd name="adj1" fmla="val 43586"/>
              <a:gd name="adj2" fmla="val -76102"/>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Hàng</a:t>
            </a:r>
            <a:r>
              <a:rPr lang="en-US" dirty="0"/>
              <a:t> </a:t>
            </a:r>
            <a:r>
              <a:rPr lang="en-US" dirty="0" err="1"/>
              <a:t>đợi</a:t>
            </a:r>
            <a:r>
              <a:rPr lang="en-US" dirty="0"/>
              <a:t> </a:t>
            </a:r>
            <a:r>
              <a:rPr lang="en-US" dirty="0" err="1"/>
              <a:t>của</a:t>
            </a:r>
            <a:r>
              <a:rPr lang="en-US" dirty="0"/>
              <a:t> </a:t>
            </a:r>
            <a:r>
              <a:rPr lang="en-US" dirty="0" err="1"/>
              <a:t>ứng</a:t>
            </a:r>
            <a:r>
              <a:rPr lang="en-US" dirty="0"/>
              <a:t> </a:t>
            </a:r>
            <a:r>
              <a:rPr lang="en-US" dirty="0" err="1"/>
              <a:t>dụng</a:t>
            </a:r>
            <a:r>
              <a:rPr lang="en-US" dirty="0"/>
              <a:t> B</a:t>
            </a:r>
          </a:p>
        </p:txBody>
      </p:sp>
      <p:sp>
        <p:nvSpPr>
          <p:cNvPr id="59" name="Line Callout 1 58">
            <a:extLst>
              <a:ext uri="{FF2B5EF4-FFF2-40B4-BE49-F238E27FC236}">
                <a16:creationId xmlns:a16="http://schemas.microsoft.com/office/drawing/2014/main" id="{B0006325-EADE-E549-AA54-E6F2BF099759}"/>
              </a:ext>
            </a:extLst>
          </p:cNvPr>
          <p:cNvSpPr/>
          <p:nvPr/>
        </p:nvSpPr>
        <p:spPr>
          <a:xfrm>
            <a:off x="3571083" y="1144580"/>
            <a:ext cx="1341746" cy="610366"/>
          </a:xfrm>
          <a:prstGeom prst="borderCallout1">
            <a:avLst>
              <a:gd name="adj1" fmla="val 45582"/>
              <a:gd name="adj2" fmla="val 3264"/>
              <a:gd name="adj3" fmla="val 195232"/>
              <a:gd name="adj4" fmla="val -4423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Message</a:t>
            </a:r>
            <a:r>
              <a:rPr lang="en-US" dirty="0"/>
              <a:t> (</a:t>
            </a:r>
            <a:r>
              <a:rPr lang="en-US" dirty="0" err="1"/>
              <a:t>thông</a:t>
            </a:r>
            <a:r>
              <a:rPr lang="en-US" dirty="0"/>
              <a:t> </a:t>
            </a:r>
            <a:r>
              <a:rPr lang="en-US" dirty="0" err="1"/>
              <a:t>điệp</a:t>
            </a:r>
            <a:r>
              <a:rPr lang="en-US" dirty="0"/>
              <a:t>)</a:t>
            </a:r>
          </a:p>
        </p:txBody>
      </p:sp>
      <p:sp>
        <p:nvSpPr>
          <p:cNvPr id="60" name="TextBox 59">
            <a:extLst>
              <a:ext uri="{FF2B5EF4-FFF2-40B4-BE49-F238E27FC236}">
                <a16:creationId xmlns:a16="http://schemas.microsoft.com/office/drawing/2014/main" id="{BDBDFF61-3284-F74E-805F-F331928F9C82}"/>
              </a:ext>
            </a:extLst>
          </p:cNvPr>
          <p:cNvSpPr txBox="1"/>
          <p:nvPr/>
        </p:nvSpPr>
        <p:spPr>
          <a:xfrm>
            <a:off x="3727120" y="5594460"/>
            <a:ext cx="2371418" cy="369332"/>
          </a:xfrm>
          <a:prstGeom prst="rect">
            <a:avLst/>
          </a:prstGeom>
          <a:noFill/>
        </p:spPr>
        <p:txBody>
          <a:bodyPr wrap="none" rtlCol="0">
            <a:spAutoFit/>
          </a:bodyPr>
          <a:lstStyle/>
          <a:p>
            <a:r>
              <a:rPr lang="en-US" dirty="0" err="1"/>
              <a:t>Hệ</a:t>
            </a:r>
            <a:r>
              <a:rPr lang="en-US" dirty="0"/>
              <a:t> </a:t>
            </a:r>
            <a:r>
              <a:rPr lang="en-US" dirty="0" err="1"/>
              <a:t>điều</a:t>
            </a:r>
            <a:r>
              <a:rPr lang="en-US" dirty="0"/>
              <a:t> </a:t>
            </a:r>
            <a:r>
              <a:rPr lang="en-US" dirty="0" err="1"/>
              <a:t>hành</a:t>
            </a:r>
            <a:r>
              <a:rPr lang="en-US" dirty="0"/>
              <a:t> Windows</a:t>
            </a:r>
          </a:p>
        </p:txBody>
      </p:sp>
      <p:sp>
        <p:nvSpPr>
          <p:cNvPr id="61" name="Oval 60">
            <a:extLst>
              <a:ext uri="{FF2B5EF4-FFF2-40B4-BE49-F238E27FC236}">
                <a16:creationId xmlns:a16="http://schemas.microsoft.com/office/drawing/2014/main" id="{C7247BB8-166E-6B48-BA03-9572A76D3F42}"/>
              </a:ext>
            </a:extLst>
          </p:cNvPr>
          <p:cNvSpPr/>
          <p:nvPr/>
        </p:nvSpPr>
        <p:spPr>
          <a:xfrm>
            <a:off x="8089709" y="3249043"/>
            <a:ext cx="914312" cy="914312"/>
          </a:xfrm>
          <a:prstGeom prst="ellipse">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1600" dirty="0" err="1">
                <a:solidFill>
                  <a:srgbClr val="7030A0"/>
                </a:solidFill>
              </a:rPr>
              <a:t>Nhận</a:t>
            </a:r>
            <a:r>
              <a:rPr lang="en-US" sz="1600" dirty="0">
                <a:solidFill>
                  <a:srgbClr val="7030A0"/>
                </a:solidFill>
              </a:rPr>
              <a:t> &amp;</a:t>
            </a:r>
          </a:p>
          <a:p>
            <a:pPr algn="ctr"/>
            <a:r>
              <a:rPr lang="en-US" sz="1600" dirty="0" err="1">
                <a:solidFill>
                  <a:srgbClr val="7030A0"/>
                </a:solidFill>
              </a:rPr>
              <a:t>Xử</a:t>
            </a:r>
            <a:r>
              <a:rPr lang="en-US" sz="1600" dirty="0">
                <a:solidFill>
                  <a:srgbClr val="7030A0"/>
                </a:solidFill>
              </a:rPr>
              <a:t> </a:t>
            </a:r>
            <a:r>
              <a:rPr lang="en-US" sz="1600" dirty="0" err="1">
                <a:solidFill>
                  <a:srgbClr val="7030A0"/>
                </a:solidFill>
              </a:rPr>
              <a:t>lý</a:t>
            </a:r>
            <a:endParaRPr lang="en-US" sz="1600" dirty="0">
              <a:solidFill>
                <a:srgbClr val="7030A0"/>
              </a:solidFill>
            </a:endParaRPr>
          </a:p>
        </p:txBody>
      </p:sp>
      <p:sp>
        <p:nvSpPr>
          <p:cNvPr id="62" name="Rectangle 61">
            <a:extLst>
              <a:ext uri="{FF2B5EF4-FFF2-40B4-BE49-F238E27FC236}">
                <a16:creationId xmlns:a16="http://schemas.microsoft.com/office/drawing/2014/main" id="{83E4F0C8-399B-5041-BC5A-DE08146CC546}"/>
              </a:ext>
            </a:extLst>
          </p:cNvPr>
          <p:cNvSpPr/>
          <p:nvPr/>
        </p:nvSpPr>
        <p:spPr>
          <a:xfrm>
            <a:off x="7897724" y="4460307"/>
            <a:ext cx="1176339" cy="11619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Oval 62">
            <a:extLst>
              <a:ext uri="{FF2B5EF4-FFF2-40B4-BE49-F238E27FC236}">
                <a16:creationId xmlns:a16="http://schemas.microsoft.com/office/drawing/2014/main" id="{A0CB8F62-600F-1F46-998B-188A057CC709}"/>
              </a:ext>
            </a:extLst>
          </p:cNvPr>
          <p:cNvSpPr/>
          <p:nvPr/>
        </p:nvSpPr>
        <p:spPr>
          <a:xfrm>
            <a:off x="8081467" y="4591670"/>
            <a:ext cx="914312" cy="914312"/>
          </a:xfrm>
          <a:prstGeom prst="ellipse">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sz="1600" dirty="0" err="1">
                <a:solidFill>
                  <a:srgbClr val="7030A0"/>
                </a:solidFill>
              </a:rPr>
              <a:t>Nhận</a:t>
            </a:r>
            <a:r>
              <a:rPr lang="en-US" sz="1600" dirty="0">
                <a:solidFill>
                  <a:srgbClr val="7030A0"/>
                </a:solidFill>
              </a:rPr>
              <a:t> &amp;</a:t>
            </a:r>
          </a:p>
          <a:p>
            <a:pPr algn="ctr"/>
            <a:r>
              <a:rPr lang="en-US" sz="1600" dirty="0" err="1">
                <a:solidFill>
                  <a:srgbClr val="7030A0"/>
                </a:solidFill>
              </a:rPr>
              <a:t>Xử</a:t>
            </a:r>
            <a:r>
              <a:rPr lang="en-US" sz="1600" dirty="0">
                <a:solidFill>
                  <a:srgbClr val="7030A0"/>
                </a:solidFill>
              </a:rPr>
              <a:t> </a:t>
            </a:r>
            <a:r>
              <a:rPr lang="en-US" sz="1600" dirty="0" err="1">
                <a:solidFill>
                  <a:srgbClr val="7030A0"/>
                </a:solidFill>
              </a:rPr>
              <a:t>lý</a:t>
            </a:r>
            <a:endParaRPr lang="en-US" sz="1600" dirty="0">
              <a:solidFill>
                <a:srgbClr val="7030A0"/>
              </a:solidFill>
            </a:endParaRPr>
          </a:p>
        </p:txBody>
      </p:sp>
      <p:sp>
        <p:nvSpPr>
          <p:cNvPr id="66" name="Line Callout 1 65">
            <a:extLst>
              <a:ext uri="{FF2B5EF4-FFF2-40B4-BE49-F238E27FC236}">
                <a16:creationId xmlns:a16="http://schemas.microsoft.com/office/drawing/2014/main" id="{C98F23BA-64B9-C142-B48D-791DE8C9B605}"/>
              </a:ext>
            </a:extLst>
          </p:cNvPr>
          <p:cNvSpPr/>
          <p:nvPr/>
        </p:nvSpPr>
        <p:spPr>
          <a:xfrm>
            <a:off x="6101304" y="6063123"/>
            <a:ext cx="1493586" cy="610366"/>
          </a:xfrm>
          <a:prstGeom prst="borderCallout1">
            <a:avLst>
              <a:gd name="adj1" fmla="val 5334"/>
              <a:gd name="adj2" fmla="val 75483"/>
              <a:gd name="adj3" fmla="val -133459"/>
              <a:gd name="adj4" fmla="val 14495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Window Procedure</a:t>
            </a:r>
            <a:endParaRPr lang="en-US" dirty="0"/>
          </a:p>
        </p:txBody>
      </p:sp>
    </p:spTree>
    <p:extLst>
      <p:ext uri="{BB962C8B-B14F-4D97-AF65-F5344CB8AC3E}">
        <p14:creationId xmlns:p14="http://schemas.microsoft.com/office/powerpoint/2010/main" val="259744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fade">
                                      <p:cBhvr>
                                        <p:cTn id="12" dur="500"/>
                                        <p:tgtEl>
                                          <p:spTgt spid="5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wipe(down)">
                                      <p:cBhvr>
                                        <p:cTn id="17" dur="500"/>
                                        <p:tgtEl>
                                          <p:spTgt spid="57"/>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wipe(down)">
                                      <p:cBhvr>
                                        <p:cTn id="20" dur="500"/>
                                        <p:tgtEl>
                                          <p:spTgt spid="58"/>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wipe(down)">
                                      <p:cBhvr>
                                        <p:cTn id="25" dur="500"/>
                                        <p:tgtEl>
                                          <p:spTgt spid="52"/>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51"/>
                                        </p:tgtEl>
                                        <p:attrNameLst>
                                          <p:attrName>style.visibility</p:attrName>
                                        </p:attrNameLst>
                                      </p:cBhvr>
                                      <p:to>
                                        <p:strVal val="visible"/>
                                      </p:to>
                                    </p:set>
                                    <p:animEffect transition="in" filter="wipe(down)">
                                      <p:cBhvr>
                                        <p:cTn id="28" dur="500"/>
                                        <p:tgtEl>
                                          <p:spTgt spid="5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6"/>
                                        </p:tgtEl>
                                        <p:attrNameLst>
                                          <p:attrName>style.visibility</p:attrName>
                                        </p:attrNameLst>
                                      </p:cBhvr>
                                      <p:to>
                                        <p:strVal val="visible"/>
                                      </p:to>
                                    </p:set>
                                    <p:animEffect transition="in" filter="fade">
                                      <p:cBhvr>
                                        <p:cTn id="33"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6" grpId="0" animBg="1"/>
      <p:bldP spid="57" grpId="0" animBg="1"/>
      <p:bldP spid="58" grpId="0" animBg="1"/>
      <p:bldP spid="59" grpId="0" animBg="1"/>
      <p:bldP spid="6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Lớp </a:t>
            </a:r>
            <a:r>
              <a:rPr lang="vi-VN" b="1" dirty="0"/>
              <a:t>MessageBox</a:t>
            </a:r>
            <a:endParaRPr lang="vi-VN" dirty="0"/>
          </a:p>
          <a:p>
            <a:endParaRPr lang="vi-VN" dirty="0"/>
          </a:p>
          <a:p>
            <a:pPr marL="0" indent="0">
              <a:buNone/>
            </a:pPr>
            <a:endParaRPr lang="vi-VN" dirty="0"/>
          </a:p>
          <a:p>
            <a:pPr lvl="1"/>
            <a:endParaRPr lang="vi-VN" dirty="0">
              <a:effectLst/>
            </a:endParaRPr>
          </a:p>
        </p:txBody>
      </p:sp>
      <p:sp>
        <p:nvSpPr>
          <p:cNvPr id="4" name="Rectangle 3">
            <a:extLst>
              <a:ext uri="{FF2B5EF4-FFF2-40B4-BE49-F238E27FC236}">
                <a16:creationId xmlns:a16="http://schemas.microsoft.com/office/drawing/2014/main" id="{E37780FA-1131-2342-9F7C-BBE61EAA176E}"/>
              </a:ext>
            </a:extLst>
          </p:cNvPr>
          <p:cNvSpPr/>
          <p:nvPr/>
        </p:nvSpPr>
        <p:spPr>
          <a:xfrm>
            <a:off x="306728" y="1800672"/>
            <a:ext cx="3755986" cy="2308324"/>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1600" dirty="0">
                <a:solidFill>
                  <a:srgbClr val="0000FF"/>
                </a:solidFill>
                <a:latin typeface="Courier New,Bold" pitchFamily="2" charset="0"/>
              </a:rPr>
              <a:t>public </a:t>
            </a:r>
            <a:r>
              <a:rPr lang="en-US" sz="1600" dirty="0" err="1">
                <a:solidFill>
                  <a:srgbClr val="0000FF"/>
                </a:solidFill>
                <a:latin typeface="Courier New,Bold" pitchFamily="2" charset="0"/>
              </a:rPr>
              <a:t>enum</a:t>
            </a:r>
            <a:r>
              <a:rPr lang="en-US" sz="1600" dirty="0">
                <a:solidFill>
                  <a:srgbClr val="0000FF"/>
                </a:solidFill>
                <a:latin typeface="Courier New,Bold" pitchFamily="2" charset="0"/>
              </a:rPr>
              <a:t> </a:t>
            </a:r>
            <a:r>
              <a:rPr lang="en-US" sz="1600" dirty="0" err="1">
                <a:solidFill>
                  <a:srgbClr val="0099FF"/>
                </a:solidFill>
                <a:latin typeface="Courier New,Bold" pitchFamily="2" charset="0"/>
              </a:rPr>
              <a:t>MessageBoxButtons</a:t>
            </a:r>
            <a:r>
              <a:rPr lang="en-US" sz="1600" dirty="0">
                <a:solidFill>
                  <a:srgbClr val="0099FF"/>
                </a:solidFill>
                <a:latin typeface="Courier New,Bold" pitchFamily="2" charset="0"/>
              </a:rPr>
              <a:t> </a:t>
            </a:r>
          </a:p>
          <a:p>
            <a:r>
              <a:rPr lang="en-US" sz="1600" dirty="0">
                <a:latin typeface="Courier New,Bold" pitchFamily="2" charset="0"/>
              </a:rPr>
              <a:t>{</a:t>
            </a:r>
          </a:p>
          <a:p>
            <a:r>
              <a:rPr lang="en-US" sz="1600" dirty="0">
                <a:latin typeface="Courier New,Bold" pitchFamily="2" charset="0"/>
              </a:rPr>
              <a:t>	OK, </a:t>
            </a:r>
          </a:p>
          <a:p>
            <a:r>
              <a:rPr lang="en-US" sz="1600" dirty="0">
                <a:latin typeface="Courier New,Bold" pitchFamily="2" charset="0"/>
              </a:rPr>
              <a:t>	</a:t>
            </a:r>
            <a:r>
              <a:rPr lang="en-US" sz="1600" dirty="0" err="1">
                <a:latin typeface="Courier New,Bold" pitchFamily="2" charset="0"/>
              </a:rPr>
              <a:t>OKCancel</a:t>
            </a:r>
            <a:r>
              <a:rPr lang="en-US" sz="1600" dirty="0">
                <a:latin typeface="Courier New,Bold" pitchFamily="2" charset="0"/>
              </a:rPr>
              <a:t>, 	</a:t>
            </a:r>
          </a:p>
          <a:p>
            <a:r>
              <a:rPr lang="en-US" sz="1600" dirty="0">
                <a:latin typeface="Courier New,Bold" pitchFamily="2" charset="0"/>
              </a:rPr>
              <a:t>	</a:t>
            </a:r>
            <a:r>
              <a:rPr lang="en-US" sz="1600" dirty="0" err="1">
                <a:latin typeface="Courier New,Bold" pitchFamily="2" charset="0"/>
              </a:rPr>
              <a:t>AbortRetryIgnore</a:t>
            </a:r>
            <a:r>
              <a:rPr lang="en-US" sz="1600" dirty="0">
                <a:latin typeface="Courier New,Bold" pitchFamily="2" charset="0"/>
              </a:rPr>
              <a:t>, 	</a:t>
            </a:r>
            <a:r>
              <a:rPr lang="en-US" sz="1600" dirty="0" err="1">
                <a:latin typeface="Courier New,Bold" pitchFamily="2" charset="0"/>
              </a:rPr>
              <a:t>YesNoCancel</a:t>
            </a:r>
            <a:r>
              <a:rPr lang="en-US" sz="1600" dirty="0">
                <a:latin typeface="Courier New,Bold" pitchFamily="2" charset="0"/>
              </a:rPr>
              <a:t>, </a:t>
            </a:r>
          </a:p>
          <a:p>
            <a:r>
              <a:rPr lang="en-US" sz="1600" dirty="0">
                <a:latin typeface="Courier New,Bold" pitchFamily="2" charset="0"/>
              </a:rPr>
              <a:t>	</a:t>
            </a:r>
            <a:r>
              <a:rPr lang="en-US" sz="1600" dirty="0" err="1">
                <a:latin typeface="Courier New,Bold" pitchFamily="2" charset="0"/>
              </a:rPr>
              <a:t>YesNo</a:t>
            </a:r>
            <a:r>
              <a:rPr lang="en-US" sz="1600" dirty="0">
                <a:latin typeface="Courier New,Bold" pitchFamily="2" charset="0"/>
              </a:rPr>
              <a:t>, </a:t>
            </a:r>
          </a:p>
          <a:p>
            <a:r>
              <a:rPr lang="en-US" sz="1600" dirty="0">
                <a:latin typeface="Courier New,Bold" pitchFamily="2" charset="0"/>
              </a:rPr>
              <a:t>	</a:t>
            </a:r>
            <a:r>
              <a:rPr lang="en-US" sz="1600" dirty="0" err="1">
                <a:latin typeface="Courier New,Bold" pitchFamily="2" charset="0"/>
              </a:rPr>
              <a:t>RetryCancel</a:t>
            </a:r>
            <a:endParaRPr lang="en-US" sz="1600" dirty="0">
              <a:latin typeface="Courier New,Bold" pitchFamily="2" charset="0"/>
            </a:endParaRPr>
          </a:p>
          <a:p>
            <a:r>
              <a:rPr lang="en-US" sz="1600" dirty="0">
                <a:latin typeface="Courier New,Bold" pitchFamily="2" charset="0"/>
              </a:rPr>
              <a:t>}</a:t>
            </a:r>
            <a:endParaRPr lang="en-US" sz="1600" dirty="0">
              <a:effectLst/>
            </a:endParaRPr>
          </a:p>
        </p:txBody>
      </p:sp>
      <p:sp>
        <p:nvSpPr>
          <p:cNvPr id="5" name="Rectangle 4">
            <a:extLst>
              <a:ext uri="{FF2B5EF4-FFF2-40B4-BE49-F238E27FC236}">
                <a16:creationId xmlns:a16="http://schemas.microsoft.com/office/drawing/2014/main" id="{28C99B96-52BD-2545-A261-0292E103A649}"/>
              </a:ext>
            </a:extLst>
          </p:cNvPr>
          <p:cNvSpPr/>
          <p:nvPr/>
        </p:nvSpPr>
        <p:spPr>
          <a:xfrm>
            <a:off x="5382227" y="3429000"/>
            <a:ext cx="3455045" cy="310854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1600" dirty="0">
                <a:solidFill>
                  <a:srgbClr val="0000FF"/>
                </a:solidFill>
                <a:latin typeface="Courier New,Bold" pitchFamily="2" charset="0"/>
              </a:rPr>
              <a:t>public </a:t>
            </a:r>
            <a:r>
              <a:rPr lang="en-US" sz="1600" dirty="0" err="1">
                <a:solidFill>
                  <a:srgbClr val="0000FF"/>
                </a:solidFill>
                <a:latin typeface="Courier New,Bold" pitchFamily="2" charset="0"/>
              </a:rPr>
              <a:t>enum</a:t>
            </a:r>
            <a:r>
              <a:rPr lang="en-US" sz="1600" dirty="0">
                <a:solidFill>
                  <a:srgbClr val="0000FF"/>
                </a:solidFill>
                <a:latin typeface="Courier New,Bold" pitchFamily="2" charset="0"/>
              </a:rPr>
              <a:t> </a:t>
            </a:r>
            <a:r>
              <a:rPr lang="en-US" sz="1600" dirty="0" err="1">
                <a:solidFill>
                  <a:srgbClr val="0099FF"/>
                </a:solidFill>
                <a:latin typeface="Courier New,Bold" pitchFamily="2" charset="0"/>
              </a:rPr>
              <a:t>MessageBoxIcon</a:t>
            </a:r>
            <a:r>
              <a:rPr lang="en-US" sz="1600" dirty="0">
                <a:solidFill>
                  <a:srgbClr val="0099FF"/>
                </a:solidFill>
                <a:latin typeface="Courier New,Bold" pitchFamily="2" charset="0"/>
              </a:rPr>
              <a:t> </a:t>
            </a:r>
          </a:p>
          <a:p>
            <a:r>
              <a:rPr lang="en-US" sz="1600" dirty="0">
                <a:latin typeface="Courier New,Bold" pitchFamily="2" charset="0"/>
              </a:rPr>
              <a:t>{ </a:t>
            </a:r>
          </a:p>
          <a:p>
            <a:r>
              <a:rPr lang="en-US" sz="1600" dirty="0">
                <a:latin typeface="Courier New,Bold" pitchFamily="2" charset="0"/>
              </a:rPr>
              <a:t>	Asterisk = 0x40, </a:t>
            </a:r>
          </a:p>
          <a:p>
            <a:r>
              <a:rPr lang="en-US" sz="1600" dirty="0">
                <a:latin typeface="Courier New,Bold" pitchFamily="2" charset="0"/>
              </a:rPr>
              <a:t>	Error = 0x10, </a:t>
            </a:r>
          </a:p>
          <a:p>
            <a:r>
              <a:rPr lang="en-US" sz="1600" dirty="0">
                <a:latin typeface="Courier New,Bold" pitchFamily="2" charset="0"/>
              </a:rPr>
              <a:t>	Exclamation = 0x30, </a:t>
            </a:r>
          </a:p>
          <a:p>
            <a:r>
              <a:rPr lang="en-US" sz="1600" dirty="0">
                <a:latin typeface="Courier New,Bold" pitchFamily="2" charset="0"/>
              </a:rPr>
              <a:t>	Hand = 0x10, </a:t>
            </a:r>
          </a:p>
          <a:p>
            <a:r>
              <a:rPr lang="en-US" sz="1600" dirty="0">
                <a:latin typeface="Courier New,Bold" pitchFamily="2" charset="0"/>
              </a:rPr>
              <a:t>	Information = 0x40, </a:t>
            </a:r>
          </a:p>
          <a:p>
            <a:r>
              <a:rPr lang="en-US" sz="1600" dirty="0">
                <a:latin typeface="Courier New,Bold" pitchFamily="2" charset="0"/>
              </a:rPr>
              <a:t>	None = 0, </a:t>
            </a:r>
            <a:endParaRPr lang="en-US" sz="1600" dirty="0"/>
          </a:p>
          <a:p>
            <a:r>
              <a:rPr lang="en-US" sz="1600" dirty="0">
                <a:latin typeface="Courier New,Bold" pitchFamily="2" charset="0"/>
              </a:rPr>
              <a:t>	Question = 0x20, </a:t>
            </a:r>
          </a:p>
          <a:p>
            <a:r>
              <a:rPr lang="en-US" sz="1600" dirty="0">
                <a:latin typeface="Courier New,Bold" pitchFamily="2" charset="0"/>
              </a:rPr>
              <a:t>	Stop = 0x10, </a:t>
            </a:r>
          </a:p>
          <a:p>
            <a:r>
              <a:rPr lang="en-US" sz="1600" dirty="0">
                <a:latin typeface="Courier New,Bold" pitchFamily="2" charset="0"/>
              </a:rPr>
              <a:t>	Warning = 0x30 </a:t>
            </a:r>
          </a:p>
          <a:p>
            <a:r>
              <a:rPr lang="en-US" sz="1600" dirty="0">
                <a:effectLst/>
                <a:latin typeface="Courier New,Bold" pitchFamily="2" charset="0"/>
              </a:rPr>
              <a:t>}</a:t>
            </a:r>
            <a:endParaRPr lang="en-US" sz="1600" dirty="0">
              <a:effectLst/>
            </a:endParaRPr>
          </a:p>
        </p:txBody>
      </p:sp>
      <p:sp>
        <p:nvSpPr>
          <p:cNvPr id="6" name="Rectangle 2">
            <a:extLst>
              <a:ext uri="{FF2B5EF4-FFF2-40B4-BE49-F238E27FC236}">
                <a16:creationId xmlns:a16="http://schemas.microsoft.com/office/drawing/2014/main" id="{A6243034-6309-5F43-A751-979B32F7DA6B}"/>
              </a:ext>
            </a:extLst>
          </p:cNvPr>
          <p:cNvSpPr>
            <a:spLocks noChangeArrowheads="1"/>
          </p:cNvSpPr>
          <p:nvPr/>
        </p:nvSpPr>
        <p:spPr bwMode="auto">
          <a:xfrm>
            <a:off x="306728" y="4298765"/>
            <a:ext cx="4919240" cy="1877437"/>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FF"/>
                </a:solidFill>
                <a:effectLst/>
                <a:latin typeface="Courier New,Bold" pitchFamily="2" charset="0"/>
              </a:rPr>
              <a:t>public </a:t>
            </a:r>
            <a:r>
              <a:rPr kumimoji="0" lang="en-US" altLang="en-US" sz="1600" b="0" i="0" u="none" strike="noStrike" cap="none" normalizeH="0" baseline="0" dirty="0" err="1">
                <a:ln>
                  <a:noFill/>
                </a:ln>
                <a:solidFill>
                  <a:srgbClr val="0000FF"/>
                </a:solidFill>
                <a:effectLst/>
                <a:latin typeface="Courier New,Bold" pitchFamily="2" charset="0"/>
              </a:rPr>
              <a:t>enum</a:t>
            </a:r>
            <a:r>
              <a:rPr kumimoji="0" lang="en-US" altLang="en-US" sz="1600" b="0" i="0" u="none" strike="noStrike" cap="none" normalizeH="0" baseline="0" dirty="0">
                <a:ln>
                  <a:noFill/>
                </a:ln>
                <a:solidFill>
                  <a:srgbClr val="0000FF"/>
                </a:solidFill>
                <a:effectLst/>
                <a:latin typeface="Courier New,Bold" pitchFamily="2" charset="0"/>
              </a:rPr>
              <a:t> </a:t>
            </a:r>
            <a:r>
              <a:rPr kumimoji="0" lang="en-US" altLang="en-US" sz="1600" b="0" i="0" u="none" strike="noStrike" cap="none" normalizeH="0" baseline="0" dirty="0" err="1">
                <a:ln>
                  <a:noFill/>
                </a:ln>
                <a:solidFill>
                  <a:srgbClr val="0099FF"/>
                </a:solidFill>
                <a:effectLst/>
                <a:latin typeface="Courier New,Bold" pitchFamily="2" charset="0"/>
              </a:rPr>
              <a:t>MessageBoxOptions</a:t>
            </a:r>
            <a:r>
              <a:rPr kumimoji="0" lang="en-US" altLang="en-US" sz="1600" b="0" i="0" u="none" strike="noStrike" cap="none" normalizeH="0" baseline="0" dirty="0">
                <a:ln>
                  <a:noFill/>
                </a:ln>
                <a:solidFill>
                  <a:srgbClr val="0099FF"/>
                </a:solidFill>
                <a:effectLst/>
                <a:latin typeface="Courier New,Bold" pitchFamily="2"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Courier New,Bold" pitchFamily="2"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latin typeface="Courier New,Bold" pitchFamily="2" charset="0"/>
              </a:rPr>
              <a:t>	</a:t>
            </a:r>
            <a:r>
              <a:rPr kumimoji="0" lang="en-US" altLang="en-US" sz="1600" b="0" i="0" u="none" strike="noStrike" cap="none" normalizeH="0" baseline="0" dirty="0" err="1">
                <a:ln>
                  <a:noFill/>
                </a:ln>
                <a:solidFill>
                  <a:schemeClr val="tx1"/>
                </a:solidFill>
                <a:effectLst/>
                <a:latin typeface="Courier New,Bold" pitchFamily="2" charset="0"/>
              </a:rPr>
              <a:t>DefaultDesktopOnly</a:t>
            </a:r>
            <a:r>
              <a:rPr kumimoji="0" lang="en-US" altLang="en-US" sz="1600" b="0" i="0" u="none" strike="noStrike" cap="none" normalizeH="0" baseline="0" dirty="0">
                <a:ln>
                  <a:noFill/>
                </a:ln>
                <a:solidFill>
                  <a:schemeClr val="tx1"/>
                </a:solidFill>
                <a:effectLst/>
                <a:latin typeface="Courier New,Bold" pitchFamily="2" charset="0"/>
              </a:rPr>
              <a:t> = 0x20000,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latin typeface="Courier New,Bold" pitchFamily="2" charset="0"/>
              </a:rPr>
              <a:t>	</a:t>
            </a:r>
            <a:r>
              <a:rPr kumimoji="0" lang="en-US" altLang="en-US" sz="1600" b="0" i="0" u="none" strike="noStrike" cap="none" normalizeH="0" baseline="0" dirty="0" err="1">
                <a:ln>
                  <a:noFill/>
                </a:ln>
                <a:solidFill>
                  <a:schemeClr val="tx1"/>
                </a:solidFill>
                <a:effectLst/>
                <a:latin typeface="Courier New,Bold" pitchFamily="2" charset="0"/>
              </a:rPr>
              <a:t>RightAlign</a:t>
            </a:r>
            <a:r>
              <a:rPr kumimoji="0" lang="en-US" altLang="en-US" sz="1600" b="0" i="0" u="none" strike="noStrike" cap="none" normalizeH="0" baseline="0" dirty="0">
                <a:ln>
                  <a:noFill/>
                </a:ln>
                <a:solidFill>
                  <a:schemeClr val="tx1"/>
                </a:solidFill>
                <a:effectLst/>
                <a:latin typeface="Courier New,Bold" pitchFamily="2" charset="0"/>
              </a:rPr>
              <a:t> = 0x80000,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latin typeface="Courier New,Bold" pitchFamily="2" charset="0"/>
              </a:rPr>
              <a:t>	</a:t>
            </a:r>
            <a:r>
              <a:rPr kumimoji="0" lang="en-US" altLang="en-US" sz="1600" b="0" i="0" u="none" strike="noStrike" cap="none" normalizeH="0" baseline="0" dirty="0" err="1">
                <a:ln>
                  <a:noFill/>
                </a:ln>
                <a:solidFill>
                  <a:schemeClr val="tx1"/>
                </a:solidFill>
                <a:effectLst/>
                <a:latin typeface="Courier New,Bold" pitchFamily="2" charset="0"/>
              </a:rPr>
              <a:t>RtlReading</a:t>
            </a:r>
            <a:r>
              <a:rPr kumimoji="0" lang="en-US" altLang="en-US" sz="1600" b="0" i="0" u="none" strike="noStrike" cap="none" normalizeH="0" baseline="0" dirty="0">
                <a:ln>
                  <a:noFill/>
                </a:ln>
                <a:solidFill>
                  <a:schemeClr val="tx1"/>
                </a:solidFill>
                <a:effectLst/>
                <a:latin typeface="Courier New,Bold" pitchFamily="2" charset="0"/>
              </a:rPr>
              <a:t> = 0x100000,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latin typeface="Courier New,Bold" pitchFamily="2" charset="0"/>
              </a:rPr>
              <a:t>	</a:t>
            </a:r>
            <a:r>
              <a:rPr kumimoji="0" lang="en-US" altLang="en-US" sz="1600" b="0" i="0" u="none" strike="noStrike" cap="none" normalizeH="0" baseline="0" dirty="0" err="1">
                <a:ln>
                  <a:noFill/>
                </a:ln>
                <a:solidFill>
                  <a:schemeClr val="tx1"/>
                </a:solidFill>
                <a:effectLst/>
                <a:latin typeface="Courier New,Bold" pitchFamily="2" charset="0"/>
              </a:rPr>
              <a:t>ServiceNotification</a:t>
            </a:r>
            <a:r>
              <a:rPr kumimoji="0" lang="en-US" altLang="en-US" sz="1600" b="0" i="0" u="none" strike="noStrike" cap="none" normalizeH="0" baseline="0" dirty="0">
                <a:ln>
                  <a:noFill/>
                </a:ln>
                <a:solidFill>
                  <a:schemeClr val="tx1"/>
                </a:solidFill>
                <a:effectLst/>
                <a:latin typeface="Courier New,Bold" pitchFamily="2" charset="0"/>
              </a:rPr>
              <a:t> = 0x200000 </a:t>
            </a:r>
            <a:endParaRPr kumimoji="0" lang="en-US" altLang="en-US" sz="7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Courier New,Bold" pitchFamily="2" charset="0"/>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8" name="Rectangle 4">
            <a:extLst>
              <a:ext uri="{FF2B5EF4-FFF2-40B4-BE49-F238E27FC236}">
                <a16:creationId xmlns:a16="http://schemas.microsoft.com/office/drawing/2014/main" id="{C9020C65-E026-1346-A660-50610DAAE314}"/>
              </a:ext>
            </a:extLst>
          </p:cNvPr>
          <p:cNvSpPr>
            <a:spLocks noChangeArrowheads="1"/>
          </p:cNvSpPr>
          <p:nvPr/>
        </p:nvSpPr>
        <p:spPr bwMode="auto">
          <a:xfrm>
            <a:off x="4384636" y="1685686"/>
            <a:ext cx="4597317" cy="1600438"/>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FF"/>
                </a:solidFill>
                <a:effectLst/>
                <a:latin typeface="Courier New,Bold" pitchFamily="2" charset="0"/>
              </a:rPr>
              <a:t>public </a:t>
            </a:r>
            <a:r>
              <a:rPr kumimoji="0" lang="en-US" altLang="en-US" sz="1600" b="0" i="0" u="none" strike="noStrike" cap="none" normalizeH="0" baseline="0" dirty="0" err="1">
                <a:ln>
                  <a:noFill/>
                </a:ln>
                <a:solidFill>
                  <a:srgbClr val="0000FF"/>
                </a:solidFill>
                <a:effectLst/>
                <a:latin typeface="Courier New,Bold" pitchFamily="2" charset="0"/>
              </a:rPr>
              <a:t>enum</a:t>
            </a:r>
            <a:r>
              <a:rPr kumimoji="0" lang="en-US" altLang="en-US" sz="1600" b="0" i="0" u="none" strike="noStrike" cap="none" normalizeH="0" baseline="0" dirty="0">
                <a:ln>
                  <a:noFill/>
                </a:ln>
                <a:solidFill>
                  <a:srgbClr val="0000FF"/>
                </a:solidFill>
                <a:effectLst/>
                <a:latin typeface="Courier New,Bold" pitchFamily="2" charset="0"/>
              </a:rPr>
              <a:t> </a:t>
            </a:r>
            <a:r>
              <a:rPr kumimoji="0" lang="en-US" altLang="en-US" sz="1600" b="0" i="0" u="none" strike="noStrike" cap="none" normalizeH="0" baseline="0" dirty="0" err="1">
                <a:ln>
                  <a:noFill/>
                </a:ln>
                <a:solidFill>
                  <a:srgbClr val="0099FF"/>
                </a:solidFill>
                <a:effectLst/>
                <a:latin typeface="Courier New,Bold" pitchFamily="2" charset="0"/>
              </a:rPr>
              <a:t>MessageBoxDefaultButton</a:t>
            </a:r>
            <a:r>
              <a:rPr kumimoji="0" lang="en-US" altLang="en-US" sz="1600" b="0" i="0" u="none" strike="noStrike" cap="none" normalizeH="0" baseline="0" dirty="0">
                <a:ln>
                  <a:noFill/>
                </a:ln>
                <a:solidFill>
                  <a:srgbClr val="0099FF"/>
                </a:solidFill>
                <a:effectLst/>
                <a:latin typeface="Courier New,Bold" pitchFamily="2"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Courier New,Bold" pitchFamily="2"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Courier New,Bold" pitchFamily="2" charset="0"/>
              </a:rPr>
              <a:t>	Button1 = 0,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latin typeface="Courier New,Bold" pitchFamily="2" charset="0"/>
              </a:rPr>
              <a:t>	</a:t>
            </a:r>
            <a:r>
              <a:rPr kumimoji="0" lang="en-US" altLang="en-US" sz="1600" b="0" i="0" u="none" strike="noStrike" cap="none" normalizeH="0" baseline="0" dirty="0">
                <a:ln>
                  <a:noFill/>
                </a:ln>
                <a:solidFill>
                  <a:schemeClr val="tx1"/>
                </a:solidFill>
                <a:effectLst/>
                <a:latin typeface="Courier New,Bold" pitchFamily="2" charset="0"/>
              </a:rPr>
              <a:t>Button2 = 0x100,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latin typeface="Courier New,Bold" pitchFamily="2" charset="0"/>
              </a:rPr>
              <a:t>	</a:t>
            </a:r>
            <a:r>
              <a:rPr kumimoji="0" lang="en-US" altLang="en-US" sz="1600" b="0" i="0" u="none" strike="noStrike" cap="none" normalizeH="0" baseline="0" dirty="0">
                <a:ln>
                  <a:noFill/>
                </a:ln>
                <a:solidFill>
                  <a:schemeClr val="tx1"/>
                </a:solidFill>
                <a:effectLst/>
                <a:latin typeface="Courier New,Bold" pitchFamily="2" charset="0"/>
              </a:rPr>
              <a:t>Button3 = 0x200 </a:t>
            </a:r>
            <a:endParaRPr kumimoji="0" lang="en-US" altLang="en-US" sz="7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Courier New,Bold" pitchFamily="2" charset="0"/>
              </a:rPr>
              <a:t>} </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42638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Lớp </a:t>
            </a:r>
            <a:r>
              <a:rPr lang="vi-VN" b="1" dirty="0"/>
              <a:t>MessageBox</a:t>
            </a:r>
            <a:endParaRPr lang="vi-VN" dirty="0"/>
          </a:p>
          <a:p>
            <a:endParaRPr lang="vi-VN" dirty="0"/>
          </a:p>
          <a:p>
            <a:pPr marL="0" indent="0">
              <a:buNone/>
            </a:pPr>
            <a:endParaRPr lang="vi-VN" dirty="0"/>
          </a:p>
          <a:p>
            <a:pPr lvl="1"/>
            <a:endParaRPr lang="vi-VN" dirty="0">
              <a:effectLst/>
            </a:endParaRPr>
          </a:p>
        </p:txBody>
      </p:sp>
      <p:sp>
        <p:nvSpPr>
          <p:cNvPr id="7" name="Rectangle 2">
            <a:extLst>
              <a:ext uri="{FF2B5EF4-FFF2-40B4-BE49-F238E27FC236}">
                <a16:creationId xmlns:a16="http://schemas.microsoft.com/office/drawing/2014/main" id="{992E1675-09C5-EA48-BEDB-796E7A6CF3C7}"/>
              </a:ext>
            </a:extLst>
          </p:cNvPr>
          <p:cNvSpPr>
            <a:spLocks noChangeArrowheads="1"/>
          </p:cNvSpPr>
          <p:nvPr/>
        </p:nvSpPr>
        <p:spPr bwMode="auto">
          <a:xfrm>
            <a:off x="2459620" y="2138431"/>
            <a:ext cx="4224759" cy="3170099"/>
          </a:xfrm>
          <a:prstGeom prst="rect">
            <a:avLst/>
          </a:prstGeom>
          <a:ln/>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0000FF"/>
                </a:solidFill>
                <a:effectLst/>
                <a:latin typeface="Courier New,Bold" pitchFamily="2" charset="0"/>
              </a:rPr>
              <a:t>public </a:t>
            </a:r>
            <a:r>
              <a:rPr kumimoji="0" lang="en-US" altLang="en-US" sz="2000" b="0" i="0" u="none" strike="noStrike" cap="none" normalizeH="0" baseline="0" dirty="0" err="1">
                <a:ln>
                  <a:noFill/>
                </a:ln>
                <a:solidFill>
                  <a:srgbClr val="0000FF"/>
                </a:solidFill>
                <a:effectLst/>
                <a:latin typeface="Courier New,Bold" pitchFamily="2" charset="0"/>
              </a:rPr>
              <a:t>enum</a:t>
            </a:r>
            <a:r>
              <a:rPr kumimoji="0" lang="en-US" altLang="en-US" sz="2000" b="0" i="0" u="none" strike="noStrike" cap="none" normalizeH="0" baseline="0" dirty="0">
                <a:ln>
                  <a:noFill/>
                </a:ln>
                <a:solidFill>
                  <a:srgbClr val="0000FF"/>
                </a:solidFill>
                <a:effectLst/>
                <a:latin typeface="Courier New,Bold" pitchFamily="2" charset="0"/>
              </a:rPr>
              <a:t> </a:t>
            </a:r>
            <a:r>
              <a:rPr kumimoji="0" lang="en-US" altLang="en-US" sz="2000" b="0" i="0" u="none" strike="noStrike" cap="none" normalizeH="0" baseline="0" dirty="0" err="1">
                <a:ln>
                  <a:noFill/>
                </a:ln>
                <a:solidFill>
                  <a:srgbClr val="0099FF"/>
                </a:solidFill>
                <a:effectLst/>
                <a:latin typeface="Courier New,Bold" pitchFamily="2" charset="0"/>
              </a:rPr>
              <a:t>DialogResult</a:t>
            </a:r>
            <a:r>
              <a:rPr kumimoji="0" lang="en-US" altLang="en-US" sz="2000" b="0" i="0" u="none" strike="noStrike" cap="none" normalizeH="0" baseline="0" dirty="0">
                <a:ln>
                  <a:noFill/>
                </a:ln>
                <a:solidFill>
                  <a:srgbClr val="0099FF"/>
                </a:solidFill>
                <a:effectLst/>
                <a:latin typeface="Courier New,Bold" pitchFamily="2"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ourier New,Bold" pitchFamily="2"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latin typeface="Courier New,Bold" pitchFamily="2" charset="0"/>
              </a:rPr>
              <a:t>	</a:t>
            </a:r>
            <a:r>
              <a:rPr kumimoji="0" lang="en-US" altLang="en-US" sz="2000" b="0" i="0" u="none" strike="noStrike" cap="none" normalizeH="0" baseline="0" dirty="0">
                <a:ln>
                  <a:noFill/>
                </a:ln>
                <a:solidFill>
                  <a:schemeClr val="tx1"/>
                </a:solidFill>
                <a:effectLst/>
                <a:latin typeface="Courier New,Bold" pitchFamily="2" charset="0"/>
              </a:rPr>
              <a:t>None,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latin typeface="Courier New,Bold" pitchFamily="2" charset="0"/>
              </a:rPr>
              <a:t>	</a:t>
            </a:r>
            <a:r>
              <a:rPr kumimoji="0" lang="en-US" altLang="en-US" sz="2000" b="0" i="0" u="none" strike="noStrike" cap="none" normalizeH="0" baseline="0" dirty="0">
                <a:ln>
                  <a:noFill/>
                </a:ln>
                <a:solidFill>
                  <a:schemeClr val="tx1"/>
                </a:solidFill>
                <a:effectLst/>
                <a:latin typeface="Courier New,Bold" pitchFamily="2" charset="0"/>
              </a:rPr>
              <a:t>OK,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latin typeface="Courier New,Bold" pitchFamily="2" charset="0"/>
              </a:rPr>
              <a:t>	</a:t>
            </a:r>
            <a:r>
              <a:rPr kumimoji="0" lang="en-US" altLang="en-US" sz="2000" b="0" i="0" u="none" strike="noStrike" cap="none" normalizeH="0" baseline="0" dirty="0">
                <a:ln>
                  <a:noFill/>
                </a:ln>
                <a:solidFill>
                  <a:schemeClr val="tx1"/>
                </a:solidFill>
                <a:effectLst/>
                <a:latin typeface="Courier New,Bold" pitchFamily="2" charset="0"/>
              </a:rPr>
              <a:t>Cancel,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latin typeface="Courier New,Bold" pitchFamily="2" charset="0"/>
              </a:rPr>
              <a:t>	</a:t>
            </a:r>
            <a:r>
              <a:rPr kumimoji="0" lang="en-US" altLang="en-US" sz="2000" b="0" i="0" u="none" strike="noStrike" cap="none" normalizeH="0" baseline="0" dirty="0">
                <a:ln>
                  <a:noFill/>
                </a:ln>
                <a:solidFill>
                  <a:schemeClr val="tx1"/>
                </a:solidFill>
                <a:effectLst/>
                <a:latin typeface="Courier New,Bold" pitchFamily="2" charset="0"/>
              </a:rPr>
              <a:t>Abort,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latin typeface="Courier New,Bold" pitchFamily="2" charset="0"/>
              </a:rPr>
              <a:t>	</a:t>
            </a:r>
            <a:r>
              <a:rPr kumimoji="0" lang="en-US" altLang="en-US" sz="2000" b="0" i="0" u="none" strike="noStrike" cap="none" normalizeH="0" baseline="0" dirty="0">
                <a:ln>
                  <a:noFill/>
                </a:ln>
                <a:solidFill>
                  <a:schemeClr val="tx1"/>
                </a:solidFill>
                <a:effectLst/>
                <a:latin typeface="Courier New,Bold" pitchFamily="2" charset="0"/>
              </a:rPr>
              <a:t>Retry,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latin typeface="Courier New,Bold" pitchFamily="2" charset="0"/>
              </a:rPr>
              <a:t>	</a:t>
            </a:r>
            <a:r>
              <a:rPr kumimoji="0" lang="en-US" altLang="en-US" sz="2000" b="0" i="0" u="none" strike="noStrike" cap="none" normalizeH="0" baseline="0" dirty="0">
                <a:ln>
                  <a:noFill/>
                </a:ln>
                <a:solidFill>
                  <a:schemeClr val="tx1"/>
                </a:solidFill>
                <a:effectLst/>
                <a:latin typeface="Courier New,Bold" pitchFamily="2" charset="0"/>
              </a:rPr>
              <a:t>Ignore, Yes, </a:t>
            </a:r>
            <a:endParaRPr kumimoji="0" lang="en-US" altLang="en-US" sz="9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ourier New,Bold" pitchFamily="2" charset="0"/>
              </a:rPr>
              <a:t>	No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Courier New,Bold" pitchFamily="2"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86387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4906963"/>
          </a:xfrm>
        </p:spPr>
        <p:txBody>
          <a:bodyPr>
            <a:normAutofit/>
          </a:bodyPr>
          <a:lstStyle/>
          <a:p>
            <a:r>
              <a:rPr lang="vi-VN" b="1" dirty="0"/>
              <a:t>BÀI TẬP 1</a:t>
            </a:r>
          </a:p>
          <a:p>
            <a:pPr lvl="1"/>
            <a:r>
              <a:rPr lang="vi-VN" dirty="0"/>
              <a:t>Thiết kế giao diện chương trình như hình bên dưới</a:t>
            </a:r>
          </a:p>
          <a:p>
            <a:pPr lvl="1"/>
            <a:endParaRPr lang="vi-VN" dirty="0"/>
          </a:p>
          <a:p>
            <a:pPr lvl="1"/>
            <a:endParaRPr lang="en-US" dirty="0"/>
          </a:p>
          <a:p>
            <a:pPr lvl="1"/>
            <a:endParaRPr lang="vi-VN" dirty="0"/>
          </a:p>
          <a:p>
            <a:pPr lvl="1"/>
            <a:r>
              <a:rPr lang="vi-VN" dirty="0"/>
              <a:t>Nhập </a:t>
            </a:r>
            <a:r>
              <a:rPr lang="vi-VN" b="1" dirty="0"/>
              <a:t>họ và tên </a:t>
            </a:r>
            <a:r>
              <a:rPr lang="vi-VN" dirty="0"/>
              <a:t>vào Textbox, sau đó nhấn vào Button </a:t>
            </a:r>
            <a:r>
              <a:rPr lang="vi-VN" b="1" dirty="0"/>
              <a:t>OK</a:t>
            </a:r>
            <a:r>
              <a:rPr lang="vi-VN" dirty="0"/>
              <a:t> thì hiển thị thông báo </a:t>
            </a:r>
            <a:r>
              <a:rPr lang="vi-VN" b="1" i="1" dirty="0"/>
              <a:t>“Xin chào …” </a:t>
            </a:r>
            <a:r>
              <a:rPr lang="vi-VN" dirty="0"/>
              <a:t>lên MessageBox. </a:t>
            </a:r>
          </a:p>
          <a:p>
            <a:pPr lvl="1"/>
            <a:r>
              <a:rPr lang="vi-VN" dirty="0">
                <a:solidFill>
                  <a:srgbClr val="C00000"/>
                </a:solidFill>
              </a:rPr>
              <a:t>Lưu ý kiểm tra và thông báo lên MessageBox nếu chưa nhập dữ liệu.</a:t>
            </a:r>
            <a:endParaRPr lang="en-US" dirty="0"/>
          </a:p>
        </p:txBody>
      </p:sp>
      <p:pic>
        <p:nvPicPr>
          <p:cNvPr id="4" name="Picture 3">
            <a:extLst>
              <a:ext uri="{FF2B5EF4-FFF2-40B4-BE49-F238E27FC236}">
                <a16:creationId xmlns:a16="http://schemas.microsoft.com/office/drawing/2014/main" id="{D921BAA7-ED4B-8E47-8E96-303A1D282A3A}"/>
              </a:ext>
            </a:extLst>
          </p:cNvPr>
          <p:cNvPicPr>
            <a:picLocks noChangeAspect="1"/>
          </p:cNvPicPr>
          <p:nvPr/>
        </p:nvPicPr>
        <p:blipFill>
          <a:blip r:embed="rId3"/>
          <a:stretch>
            <a:fillRect/>
          </a:stretch>
        </p:blipFill>
        <p:spPr>
          <a:xfrm>
            <a:off x="2695575" y="2177970"/>
            <a:ext cx="3543300" cy="1066800"/>
          </a:xfrm>
          <a:prstGeom prst="rect">
            <a:avLst/>
          </a:prstGeom>
        </p:spPr>
      </p:pic>
    </p:spTree>
    <p:extLst>
      <p:ext uri="{BB962C8B-B14F-4D97-AF65-F5344CB8AC3E}">
        <p14:creationId xmlns:p14="http://schemas.microsoft.com/office/powerpoint/2010/main" val="10135439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4906963"/>
          </a:xfrm>
        </p:spPr>
        <p:txBody>
          <a:bodyPr>
            <a:normAutofit/>
          </a:bodyPr>
          <a:lstStyle/>
          <a:p>
            <a:r>
              <a:rPr lang="vi-VN" b="1" dirty="0"/>
              <a:t>BÀI TẬP 2</a:t>
            </a:r>
          </a:p>
          <a:p>
            <a:pPr lvl="1"/>
            <a:r>
              <a:rPr lang="vi-VN" dirty="0"/>
              <a:t>Thiết kế giao diện chương trình như hình bên dưới</a:t>
            </a:r>
          </a:p>
          <a:p>
            <a:pPr lvl="1"/>
            <a:endParaRPr lang="vi-VN" dirty="0"/>
          </a:p>
          <a:p>
            <a:pPr lvl="1"/>
            <a:endParaRPr lang="en-US" dirty="0"/>
          </a:p>
          <a:p>
            <a:pPr lvl="1"/>
            <a:endParaRPr lang="vi-VN" dirty="0"/>
          </a:p>
          <a:p>
            <a:pPr lvl="1"/>
            <a:r>
              <a:rPr lang="vi-VN" dirty="0"/>
              <a:t>Nhập </a:t>
            </a:r>
            <a:r>
              <a:rPr lang="vi-VN" b="1" dirty="0"/>
              <a:t>năm sinh </a:t>
            </a:r>
            <a:r>
              <a:rPr lang="vi-VN" dirty="0"/>
              <a:t>vào Textbox, sau đó nhấn vào Button </a:t>
            </a:r>
            <a:r>
              <a:rPr lang="vi-VN" b="1" dirty="0"/>
              <a:t>OK</a:t>
            </a:r>
            <a:r>
              <a:rPr lang="vi-VN" dirty="0"/>
              <a:t> thì hiển thị thông báo </a:t>
            </a:r>
            <a:r>
              <a:rPr lang="vi-VN" b="1" i="1" dirty="0"/>
              <a:t>“Số tuổi của bạn là: …”</a:t>
            </a:r>
            <a:r>
              <a:rPr lang="vi-VN" dirty="0"/>
              <a:t> lên MessageBox. </a:t>
            </a:r>
          </a:p>
          <a:p>
            <a:pPr lvl="1"/>
            <a:r>
              <a:rPr lang="vi-VN" dirty="0">
                <a:solidFill>
                  <a:srgbClr val="C00000"/>
                </a:solidFill>
              </a:rPr>
              <a:t>Lưu ý kiểm tra và thông báo lên MessageBox nếu chưa nhập dữ liệu.</a:t>
            </a:r>
            <a:endParaRPr lang="en-US" dirty="0"/>
          </a:p>
        </p:txBody>
      </p:sp>
      <p:pic>
        <p:nvPicPr>
          <p:cNvPr id="8" name="Picture 7">
            <a:extLst>
              <a:ext uri="{FF2B5EF4-FFF2-40B4-BE49-F238E27FC236}">
                <a16:creationId xmlns:a16="http://schemas.microsoft.com/office/drawing/2014/main" id="{7C11508C-FEFF-CA43-80A6-439CF291D543}"/>
              </a:ext>
            </a:extLst>
          </p:cNvPr>
          <p:cNvPicPr>
            <a:picLocks noChangeAspect="1"/>
          </p:cNvPicPr>
          <p:nvPr/>
        </p:nvPicPr>
        <p:blipFill>
          <a:blip r:embed="rId3"/>
          <a:stretch>
            <a:fillRect/>
          </a:stretch>
        </p:blipFill>
        <p:spPr>
          <a:xfrm>
            <a:off x="2813050" y="2213819"/>
            <a:ext cx="3517900" cy="1041400"/>
          </a:xfrm>
          <a:prstGeom prst="rect">
            <a:avLst/>
          </a:prstGeom>
        </p:spPr>
      </p:pic>
    </p:spTree>
    <p:extLst>
      <p:ext uri="{BB962C8B-B14F-4D97-AF65-F5344CB8AC3E}">
        <p14:creationId xmlns:p14="http://schemas.microsoft.com/office/powerpoint/2010/main" val="11965318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5223397"/>
          </a:xfrm>
        </p:spPr>
        <p:txBody>
          <a:bodyPr>
            <a:normAutofit fontScale="77500" lnSpcReduction="20000"/>
          </a:bodyPr>
          <a:lstStyle/>
          <a:p>
            <a:r>
              <a:rPr lang="vi-VN" b="1" dirty="0"/>
              <a:t>BÀI TẬP 3</a:t>
            </a:r>
          </a:p>
          <a:p>
            <a:pPr lvl="1"/>
            <a:r>
              <a:rPr lang="vi-VN" dirty="0"/>
              <a:t>Thiết kế giao diện chương trình như hình bên dưới</a:t>
            </a:r>
          </a:p>
          <a:p>
            <a:pPr lvl="1"/>
            <a:endParaRPr lang="vi-VN" dirty="0"/>
          </a:p>
          <a:p>
            <a:pPr lvl="1"/>
            <a:endParaRPr lang="en-US" dirty="0"/>
          </a:p>
          <a:p>
            <a:pPr lvl="1"/>
            <a:endParaRPr lang="vi-VN" dirty="0"/>
          </a:p>
          <a:p>
            <a:pPr lvl="1"/>
            <a:endParaRPr lang="vi-VN" dirty="0"/>
          </a:p>
          <a:p>
            <a:pPr lvl="1"/>
            <a:endParaRPr lang="vi-VN" dirty="0"/>
          </a:p>
          <a:p>
            <a:pPr lvl="1"/>
            <a:endParaRPr lang="vi-VN" dirty="0"/>
          </a:p>
          <a:p>
            <a:pPr lvl="1"/>
            <a:endParaRPr lang="vi-VN" dirty="0"/>
          </a:p>
          <a:p>
            <a:pPr lvl="1"/>
            <a:endParaRPr lang="vi-VN" dirty="0"/>
          </a:p>
          <a:p>
            <a:pPr lvl="1"/>
            <a:endParaRPr lang="vi-VN" dirty="0"/>
          </a:p>
          <a:p>
            <a:pPr lvl="1">
              <a:lnSpc>
                <a:spcPct val="120000"/>
              </a:lnSpc>
            </a:pPr>
            <a:r>
              <a:rPr lang="vi-VN" dirty="0"/>
              <a:t>Nhập </a:t>
            </a:r>
            <a:r>
              <a:rPr lang="vi-VN" b="1" dirty="0"/>
              <a:t>2 số nguyên a, b </a:t>
            </a:r>
            <a:r>
              <a:rPr lang="vi-VN" dirty="0"/>
              <a:t>vào 2 Textbox, sau đó thực hiện các phép tính khi nhấn vào các Button tương ứng </a:t>
            </a:r>
            <a:r>
              <a:rPr lang="vi-VN" b="1" dirty="0"/>
              <a:t>Cộng</a:t>
            </a:r>
            <a:r>
              <a:rPr lang="vi-VN" dirty="0"/>
              <a:t> (a + b), </a:t>
            </a:r>
            <a:r>
              <a:rPr lang="vi-VN" b="1" dirty="0"/>
              <a:t>Trừ</a:t>
            </a:r>
            <a:r>
              <a:rPr lang="vi-VN" dirty="0"/>
              <a:t> (a – b), </a:t>
            </a:r>
            <a:r>
              <a:rPr lang="vi-VN" b="1" dirty="0"/>
              <a:t>Nhân</a:t>
            </a:r>
            <a:r>
              <a:rPr lang="vi-VN" dirty="0"/>
              <a:t> (a * b), </a:t>
            </a:r>
            <a:r>
              <a:rPr lang="vi-VN" b="1" dirty="0"/>
              <a:t>Chia</a:t>
            </a:r>
            <a:r>
              <a:rPr lang="vi-VN" dirty="0"/>
              <a:t> (a / b) và hiển thị kết qủa lên Textbox </a:t>
            </a:r>
            <a:r>
              <a:rPr lang="vi-VN" b="1" dirty="0"/>
              <a:t>Kết quả</a:t>
            </a:r>
            <a:r>
              <a:rPr lang="vi-VN" dirty="0"/>
              <a:t>.</a:t>
            </a:r>
            <a:endParaRPr lang="en-US" dirty="0"/>
          </a:p>
          <a:p>
            <a:pPr lvl="1">
              <a:lnSpc>
                <a:spcPct val="120000"/>
              </a:lnSpc>
            </a:pPr>
            <a:r>
              <a:rPr lang="vi-VN" dirty="0"/>
              <a:t>Nhấn vào nút </a:t>
            </a:r>
            <a:r>
              <a:rPr lang="vi-VN" b="1" dirty="0"/>
              <a:t>Reset</a:t>
            </a:r>
            <a:r>
              <a:rPr lang="vi-VN" dirty="0"/>
              <a:t> thì xoá tất cả nội dung trong các Textbox. </a:t>
            </a:r>
          </a:p>
          <a:p>
            <a:pPr lvl="1">
              <a:lnSpc>
                <a:spcPct val="120000"/>
              </a:lnSpc>
            </a:pPr>
            <a:r>
              <a:rPr lang="vi-VN" dirty="0">
                <a:solidFill>
                  <a:srgbClr val="C00000"/>
                </a:solidFill>
              </a:rPr>
              <a:t>Lưu ý kiểm tra và thông báo lên MessageBox nếu chưa nhập dữ liệu.</a:t>
            </a:r>
            <a:endParaRPr lang="en-US" dirty="0"/>
          </a:p>
        </p:txBody>
      </p:sp>
      <p:pic>
        <p:nvPicPr>
          <p:cNvPr id="4" name="Picture 3">
            <a:extLst>
              <a:ext uri="{FF2B5EF4-FFF2-40B4-BE49-F238E27FC236}">
                <a16:creationId xmlns:a16="http://schemas.microsoft.com/office/drawing/2014/main" id="{37F31C92-BA0D-9943-9690-8CB3217083C5}"/>
              </a:ext>
            </a:extLst>
          </p:cNvPr>
          <p:cNvPicPr>
            <a:picLocks noChangeAspect="1"/>
          </p:cNvPicPr>
          <p:nvPr/>
        </p:nvPicPr>
        <p:blipFill>
          <a:blip r:embed="rId3"/>
          <a:stretch>
            <a:fillRect/>
          </a:stretch>
        </p:blipFill>
        <p:spPr>
          <a:xfrm>
            <a:off x="2857500" y="1988434"/>
            <a:ext cx="3429000" cy="2209800"/>
          </a:xfrm>
          <a:prstGeom prst="rect">
            <a:avLst/>
          </a:prstGeom>
        </p:spPr>
      </p:pic>
    </p:spTree>
    <p:extLst>
      <p:ext uri="{BB962C8B-B14F-4D97-AF65-F5344CB8AC3E}">
        <p14:creationId xmlns:p14="http://schemas.microsoft.com/office/powerpoint/2010/main" val="10582002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5223397"/>
          </a:xfrm>
        </p:spPr>
        <p:txBody>
          <a:bodyPr>
            <a:normAutofit fontScale="85000" lnSpcReduction="20000"/>
          </a:bodyPr>
          <a:lstStyle/>
          <a:p>
            <a:r>
              <a:rPr lang="vi-VN" b="1" dirty="0"/>
              <a:t>BÀI TẬP 4</a:t>
            </a:r>
          </a:p>
          <a:p>
            <a:pPr lvl="1"/>
            <a:r>
              <a:rPr lang="vi-VN" dirty="0"/>
              <a:t>Thiết kế giao diện chương trình như hình bên dưới</a:t>
            </a:r>
          </a:p>
          <a:p>
            <a:pPr lvl="1"/>
            <a:endParaRPr lang="vi-VN" dirty="0"/>
          </a:p>
          <a:p>
            <a:pPr lvl="1"/>
            <a:endParaRPr lang="en-US" dirty="0"/>
          </a:p>
          <a:p>
            <a:pPr lvl="1"/>
            <a:endParaRPr lang="vi-VN" dirty="0"/>
          </a:p>
          <a:p>
            <a:pPr lvl="1"/>
            <a:endParaRPr lang="vi-VN" dirty="0"/>
          </a:p>
          <a:p>
            <a:pPr lvl="1"/>
            <a:endParaRPr lang="vi-VN" dirty="0"/>
          </a:p>
          <a:p>
            <a:pPr lvl="1"/>
            <a:endParaRPr lang="vi-VN" dirty="0"/>
          </a:p>
          <a:p>
            <a:pPr lvl="1"/>
            <a:endParaRPr lang="vi-VN" dirty="0"/>
          </a:p>
          <a:p>
            <a:pPr lvl="1"/>
            <a:endParaRPr lang="vi-VN" dirty="0"/>
          </a:p>
          <a:p>
            <a:pPr lvl="1"/>
            <a:endParaRPr lang="vi-VN" dirty="0"/>
          </a:p>
          <a:p>
            <a:pPr lvl="1">
              <a:lnSpc>
                <a:spcPct val="120000"/>
              </a:lnSpc>
            </a:pPr>
            <a:r>
              <a:rPr lang="vi-VN" dirty="0"/>
              <a:t>Nhập </a:t>
            </a:r>
            <a:r>
              <a:rPr lang="vi-VN" b="1" dirty="0"/>
              <a:t>2 số nguyên a, b </a:t>
            </a:r>
            <a:r>
              <a:rPr lang="vi-VN" dirty="0"/>
              <a:t>vào 2 Textbox, sau đó nhấn vào Button </a:t>
            </a:r>
            <a:r>
              <a:rPr lang="vi-VN" b="1" dirty="0"/>
              <a:t>Tìm UCLN </a:t>
            </a:r>
            <a:r>
              <a:rPr lang="vi-VN" dirty="0"/>
              <a:t>thì sẽ hiển thị ước chung lớn nhất của 2 số nguyên a, b vào Textbox </a:t>
            </a:r>
            <a:r>
              <a:rPr lang="vi-VN" b="1" dirty="0"/>
              <a:t>kết quả</a:t>
            </a:r>
            <a:r>
              <a:rPr lang="en-US" b="1" dirty="0"/>
              <a:t> </a:t>
            </a:r>
            <a:r>
              <a:rPr lang="vi-VN" dirty="0"/>
              <a:t>.</a:t>
            </a:r>
            <a:endParaRPr lang="en-US" dirty="0"/>
          </a:p>
          <a:p>
            <a:pPr lvl="1">
              <a:lnSpc>
                <a:spcPct val="120000"/>
              </a:lnSpc>
            </a:pPr>
            <a:r>
              <a:rPr lang="vi-VN" dirty="0"/>
              <a:t>Nhấn vào nút </a:t>
            </a:r>
            <a:r>
              <a:rPr lang="vi-VN" b="1" dirty="0"/>
              <a:t>Reset</a:t>
            </a:r>
            <a:r>
              <a:rPr lang="vi-VN" dirty="0"/>
              <a:t> thì xoá tất cả nội dung trong các Textbox. </a:t>
            </a:r>
          </a:p>
          <a:p>
            <a:pPr lvl="1">
              <a:lnSpc>
                <a:spcPct val="120000"/>
              </a:lnSpc>
            </a:pPr>
            <a:r>
              <a:rPr lang="vi-VN" dirty="0">
                <a:solidFill>
                  <a:srgbClr val="C00000"/>
                </a:solidFill>
              </a:rPr>
              <a:t>Lưu ý kiểm tra và thông báo lên MessageBox nếu chưa nhập dữ liệu.</a:t>
            </a:r>
            <a:endParaRPr lang="en-US" dirty="0"/>
          </a:p>
        </p:txBody>
      </p:sp>
      <p:pic>
        <p:nvPicPr>
          <p:cNvPr id="5" name="Picture 4">
            <a:extLst>
              <a:ext uri="{FF2B5EF4-FFF2-40B4-BE49-F238E27FC236}">
                <a16:creationId xmlns:a16="http://schemas.microsoft.com/office/drawing/2014/main" id="{F7D88616-B256-2E43-A42F-A3DC8CF09B64}"/>
              </a:ext>
            </a:extLst>
          </p:cNvPr>
          <p:cNvPicPr>
            <a:picLocks noChangeAspect="1"/>
          </p:cNvPicPr>
          <p:nvPr/>
        </p:nvPicPr>
        <p:blipFill>
          <a:blip r:embed="rId3"/>
          <a:stretch>
            <a:fillRect/>
          </a:stretch>
        </p:blipFill>
        <p:spPr>
          <a:xfrm>
            <a:off x="2724954" y="2209157"/>
            <a:ext cx="3416300" cy="1930400"/>
          </a:xfrm>
          <a:prstGeom prst="rect">
            <a:avLst/>
          </a:prstGeom>
        </p:spPr>
      </p:pic>
    </p:spTree>
    <p:extLst>
      <p:ext uri="{BB962C8B-B14F-4D97-AF65-F5344CB8AC3E}">
        <p14:creationId xmlns:p14="http://schemas.microsoft.com/office/powerpoint/2010/main" val="41101003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5223397"/>
          </a:xfrm>
        </p:spPr>
        <p:txBody>
          <a:bodyPr>
            <a:normAutofit fontScale="85000" lnSpcReduction="20000"/>
          </a:bodyPr>
          <a:lstStyle/>
          <a:p>
            <a:r>
              <a:rPr lang="vi-VN" b="1" dirty="0"/>
              <a:t>BÀI TẬP 5</a:t>
            </a:r>
          </a:p>
          <a:p>
            <a:pPr lvl="1"/>
            <a:r>
              <a:rPr lang="vi-VN" dirty="0"/>
              <a:t>Thiết kế giao diện chương trình như hình bên dưới</a:t>
            </a:r>
          </a:p>
          <a:p>
            <a:pPr lvl="1"/>
            <a:endParaRPr lang="vi-VN" dirty="0"/>
          </a:p>
          <a:p>
            <a:pPr lvl="1"/>
            <a:endParaRPr lang="en-US" dirty="0"/>
          </a:p>
          <a:p>
            <a:pPr lvl="1"/>
            <a:endParaRPr lang="vi-VN" dirty="0"/>
          </a:p>
          <a:p>
            <a:pPr lvl="1"/>
            <a:endParaRPr lang="vi-VN" dirty="0"/>
          </a:p>
          <a:p>
            <a:pPr lvl="1"/>
            <a:endParaRPr lang="vi-VN" dirty="0"/>
          </a:p>
          <a:p>
            <a:pPr lvl="1"/>
            <a:endParaRPr lang="vi-VN" dirty="0"/>
          </a:p>
          <a:p>
            <a:pPr lvl="1"/>
            <a:endParaRPr lang="vi-VN" dirty="0"/>
          </a:p>
          <a:p>
            <a:pPr lvl="1"/>
            <a:endParaRPr lang="vi-VN" dirty="0"/>
          </a:p>
          <a:p>
            <a:pPr lvl="1"/>
            <a:endParaRPr lang="vi-VN" dirty="0"/>
          </a:p>
          <a:p>
            <a:pPr lvl="1">
              <a:lnSpc>
                <a:spcPct val="120000"/>
              </a:lnSpc>
            </a:pPr>
            <a:r>
              <a:rPr lang="vi-VN" dirty="0"/>
              <a:t>Nhập </a:t>
            </a:r>
            <a:r>
              <a:rPr lang="vi-VN" b="1" dirty="0"/>
              <a:t>2 số nguyên a, b </a:t>
            </a:r>
            <a:r>
              <a:rPr lang="vi-VN" dirty="0"/>
              <a:t>vào 2 Textbox, sau đó nhấn vào Button </a:t>
            </a:r>
            <a:r>
              <a:rPr lang="vi-VN" b="1" dirty="0"/>
              <a:t>Giải phương trình</a:t>
            </a:r>
            <a:r>
              <a:rPr lang="vi-VN" dirty="0"/>
              <a:t> thì sẽ hiển thị kết quả của việc giải phương trình ax + b = 0 vào Textbox </a:t>
            </a:r>
            <a:r>
              <a:rPr lang="vi-VN" b="1" dirty="0"/>
              <a:t>kết quả</a:t>
            </a:r>
            <a:r>
              <a:rPr lang="vi-VN" dirty="0"/>
              <a:t>.</a:t>
            </a:r>
            <a:endParaRPr lang="en-US" dirty="0"/>
          </a:p>
          <a:p>
            <a:pPr lvl="1">
              <a:lnSpc>
                <a:spcPct val="120000"/>
              </a:lnSpc>
            </a:pPr>
            <a:r>
              <a:rPr lang="vi-VN" dirty="0"/>
              <a:t>Nhấn vào nút </a:t>
            </a:r>
            <a:r>
              <a:rPr lang="vi-VN" b="1" dirty="0"/>
              <a:t>Reset</a:t>
            </a:r>
            <a:r>
              <a:rPr lang="vi-VN" dirty="0"/>
              <a:t> thì xoá tất cả nội dung trong các Textbox. </a:t>
            </a:r>
          </a:p>
          <a:p>
            <a:pPr lvl="1">
              <a:lnSpc>
                <a:spcPct val="120000"/>
              </a:lnSpc>
            </a:pPr>
            <a:r>
              <a:rPr lang="vi-VN" dirty="0">
                <a:solidFill>
                  <a:srgbClr val="C00000"/>
                </a:solidFill>
              </a:rPr>
              <a:t>Lưu ý kiểm tra và thông báo lên MessageBox nếu chưa nhập dữ liệu.</a:t>
            </a:r>
            <a:endParaRPr lang="en-US" dirty="0"/>
          </a:p>
        </p:txBody>
      </p:sp>
      <p:pic>
        <p:nvPicPr>
          <p:cNvPr id="4" name="Picture 3">
            <a:extLst>
              <a:ext uri="{FF2B5EF4-FFF2-40B4-BE49-F238E27FC236}">
                <a16:creationId xmlns:a16="http://schemas.microsoft.com/office/drawing/2014/main" id="{2FB46D64-542B-6947-AE48-C505B9A25491}"/>
              </a:ext>
            </a:extLst>
          </p:cNvPr>
          <p:cNvPicPr>
            <a:picLocks noChangeAspect="1"/>
          </p:cNvPicPr>
          <p:nvPr/>
        </p:nvPicPr>
        <p:blipFill>
          <a:blip r:embed="rId3"/>
          <a:stretch>
            <a:fillRect/>
          </a:stretch>
        </p:blipFill>
        <p:spPr>
          <a:xfrm>
            <a:off x="2822575" y="2053783"/>
            <a:ext cx="3416300" cy="2171700"/>
          </a:xfrm>
          <a:prstGeom prst="rect">
            <a:avLst/>
          </a:prstGeom>
        </p:spPr>
      </p:pic>
    </p:spTree>
    <p:extLst>
      <p:ext uri="{BB962C8B-B14F-4D97-AF65-F5344CB8AC3E}">
        <p14:creationId xmlns:p14="http://schemas.microsoft.com/office/powerpoint/2010/main" val="40066455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5223397"/>
          </a:xfrm>
        </p:spPr>
        <p:txBody>
          <a:bodyPr>
            <a:normAutofit fontScale="70000" lnSpcReduction="20000"/>
          </a:bodyPr>
          <a:lstStyle/>
          <a:p>
            <a:r>
              <a:rPr lang="vi-VN" b="1" dirty="0"/>
              <a:t>BÀI TẬP 6</a:t>
            </a:r>
          </a:p>
          <a:p>
            <a:pPr lvl="1"/>
            <a:r>
              <a:rPr lang="vi-VN" dirty="0"/>
              <a:t>Thiết kế giao diện chương trình như hình bên dưới</a:t>
            </a:r>
          </a:p>
          <a:p>
            <a:pPr lvl="1"/>
            <a:endParaRPr lang="vi-VN" dirty="0"/>
          </a:p>
          <a:p>
            <a:pPr lvl="1"/>
            <a:endParaRPr lang="en-US" dirty="0"/>
          </a:p>
          <a:p>
            <a:pPr lvl="1"/>
            <a:endParaRPr lang="vi-VN" dirty="0"/>
          </a:p>
          <a:p>
            <a:pPr lvl="1"/>
            <a:endParaRPr lang="vi-VN" dirty="0"/>
          </a:p>
          <a:p>
            <a:pPr lvl="1"/>
            <a:endParaRPr lang="vi-VN" dirty="0"/>
          </a:p>
          <a:p>
            <a:pPr lvl="1"/>
            <a:endParaRPr lang="vi-VN" dirty="0"/>
          </a:p>
          <a:p>
            <a:pPr lvl="1"/>
            <a:endParaRPr lang="vi-VN" dirty="0"/>
          </a:p>
          <a:p>
            <a:pPr lvl="1"/>
            <a:endParaRPr lang="vi-VN" dirty="0"/>
          </a:p>
          <a:p>
            <a:pPr lvl="1"/>
            <a:endParaRPr lang="vi-VN" dirty="0"/>
          </a:p>
          <a:p>
            <a:pPr lvl="1">
              <a:lnSpc>
                <a:spcPct val="120000"/>
              </a:lnSpc>
            </a:pPr>
            <a:endParaRPr lang="vi-VN" dirty="0"/>
          </a:p>
          <a:p>
            <a:pPr lvl="1">
              <a:lnSpc>
                <a:spcPct val="120000"/>
              </a:lnSpc>
            </a:pPr>
            <a:endParaRPr lang="vi-VN" dirty="0"/>
          </a:p>
          <a:p>
            <a:pPr lvl="1">
              <a:lnSpc>
                <a:spcPct val="120000"/>
              </a:lnSpc>
            </a:pPr>
            <a:r>
              <a:rPr lang="vi-VN" dirty="0"/>
              <a:t>Nhập </a:t>
            </a:r>
            <a:r>
              <a:rPr lang="vi-VN" b="1" dirty="0"/>
              <a:t>3 số nguyên a, b </a:t>
            </a:r>
            <a:r>
              <a:rPr lang="vi-VN" dirty="0"/>
              <a:t>vào 3 Textbox, sau đó nhấn vào Button </a:t>
            </a:r>
            <a:r>
              <a:rPr lang="vi-VN" b="1" dirty="0"/>
              <a:t>Giải phương trình</a:t>
            </a:r>
            <a:r>
              <a:rPr lang="vi-VN" dirty="0"/>
              <a:t> thì sẽ hiển thị kết quả của việc giải phương trình ax</a:t>
            </a:r>
            <a:r>
              <a:rPr lang="vi-VN" baseline="30000" dirty="0"/>
              <a:t>2</a:t>
            </a:r>
            <a:r>
              <a:rPr lang="vi-VN" dirty="0"/>
              <a:t> + bx + c = 0 vào Textbox </a:t>
            </a:r>
            <a:r>
              <a:rPr lang="vi-VN" b="1" dirty="0"/>
              <a:t>kết quả</a:t>
            </a:r>
            <a:r>
              <a:rPr lang="vi-VN" dirty="0"/>
              <a:t>.</a:t>
            </a:r>
            <a:endParaRPr lang="en-US" dirty="0"/>
          </a:p>
          <a:p>
            <a:pPr lvl="1">
              <a:lnSpc>
                <a:spcPct val="120000"/>
              </a:lnSpc>
            </a:pPr>
            <a:r>
              <a:rPr lang="vi-VN" dirty="0"/>
              <a:t>Nhấn vào nút </a:t>
            </a:r>
            <a:r>
              <a:rPr lang="vi-VN" b="1" dirty="0"/>
              <a:t>Reset</a:t>
            </a:r>
            <a:r>
              <a:rPr lang="vi-VN" dirty="0"/>
              <a:t> thì xoá tất cả nội dung trong các Textbox. </a:t>
            </a:r>
          </a:p>
          <a:p>
            <a:pPr lvl="1">
              <a:lnSpc>
                <a:spcPct val="120000"/>
              </a:lnSpc>
            </a:pPr>
            <a:r>
              <a:rPr lang="vi-VN" dirty="0">
                <a:solidFill>
                  <a:srgbClr val="C00000"/>
                </a:solidFill>
              </a:rPr>
              <a:t>Lưu ý kiểm tra và thông báo lên MessageBox nếu chưa nhập dữ liệu.</a:t>
            </a:r>
            <a:endParaRPr lang="en-US" dirty="0"/>
          </a:p>
        </p:txBody>
      </p:sp>
      <p:pic>
        <p:nvPicPr>
          <p:cNvPr id="5" name="Picture 4">
            <a:extLst>
              <a:ext uri="{FF2B5EF4-FFF2-40B4-BE49-F238E27FC236}">
                <a16:creationId xmlns:a16="http://schemas.microsoft.com/office/drawing/2014/main" id="{0148807B-D632-B04C-8295-C3D1CD1CAC68}"/>
              </a:ext>
            </a:extLst>
          </p:cNvPr>
          <p:cNvPicPr>
            <a:picLocks noChangeAspect="1"/>
          </p:cNvPicPr>
          <p:nvPr/>
        </p:nvPicPr>
        <p:blipFill>
          <a:blip r:embed="rId3"/>
          <a:stretch>
            <a:fillRect/>
          </a:stretch>
        </p:blipFill>
        <p:spPr>
          <a:xfrm>
            <a:off x="2857500" y="1934579"/>
            <a:ext cx="3429000" cy="2641600"/>
          </a:xfrm>
          <a:prstGeom prst="rect">
            <a:avLst/>
          </a:prstGeom>
        </p:spPr>
      </p:pic>
    </p:spTree>
    <p:extLst>
      <p:ext uri="{BB962C8B-B14F-4D97-AF65-F5344CB8AC3E}">
        <p14:creationId xmlns:p14="http://schemas.microsoft.com/office/powerpoint/2010/main" val="3243720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Lớp </a:t>
            </a:r>
            <a:r>
              <a:rPr lang="vi-VN" b="1" dirty="0"/>
              <a:t>Form:</a:t>
            </a:r>
          </a:p>
          <a:p>
            <a:pPr lvl="1"/>
            <a:r>
              <a:rPr lang="vi-VN" dirty="0"/>
              <a:t>Một số phương thức thông dụng </a:t>
            </a:r>
          </a:p>
          <a:p>
            <a:pPr lvl="2"/>
            <a:r>
              <a:rPr lang="vi-VN" dirty="0"/>
              <a:t>Show(), ShowDialog(), Hide(), Close() </a:t>
            </a:r>
          </a:p>
          <a:p>
            <a:pPr lvl="2"/>
            <a:r>
              <a:rPr lang="vi-VN" dirty="0"/>
              <a:t>CenterToScreen(), DrawToBitmap(), Invalidate() </a:t>
            </a:r>
          </a:p>
          <a:p>
            <a:pPr lvl="2"/>
            <a:r>
              <a:rPr lang="vi-VN" dirty="0"/>
              <a:t>CreateGraphic()</a:t>
            </a:r>
          </a:p>
          <a:p>
            <a:pPr lvl="1"/>
            <a:r>
              <a:rPr lang="vi-VN" dirty="0"/>
              <a:t>Một số property thông dụng khác (không có trong Design) </a:t>
            </a:r>
          </a:p>
          <a:p>
            <a:pPr lvl="2"/>
            <a:r>
              <a:rPr lang="vi-VN" dirty="0"/>
              <a:t>MdiParent, MdiChilden • DialogResult</a:t>
            </a:r>
          </a:p>
          <a:p>
            <a:pPr lvl="2"/>
            <a:r>
              <a:rPr lang="vi-VN" dirty="0"/>
              <a:t>Controls</a:t>
            </a:r>
            <a:br>
              <a:rPr lang="vi-VN" dirty="0"/>
            </a:br>
            <a:endParaRPr lang="vi-VN" dirty="0"/>
          </a:p>
          <a:p>
            <a:pPr lvl="1"/>
            <a:endParaRPr lang="vi-VN" dirty="0">
              <a:effectLst/>
            </a:endParaRPr>
          </a:p>
        </p:txBody>
      </p:sp>
    </p:spTree>
    <p:extLst>
      <p:ext uri="{BB962C8B-B14F-4D97-AF65-F5344CB8AC3E}">
        <p14:creationId xmlns:p14="http://schemas.microsoft.com/office/powerpoint/2010/main" val="6716731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Form:</a:t>
            </a:r>
          </a:p>
          <a:p>
            <a:pPr lvl="1"/>
            <a:r>
              <a:rPr lang="vi-VN" sz="2800" dirty="0"/>
              <a:t>Kiểm tra có muốn đóng Form hay không</a:t>
            </a:r>
          </a:p>
          <a:p>
            <a:pPr lvl="2"/>
            <a:r>
              <a:rPr lang="vi-VN" dirty="0"/>
              <a:t>Xử lý sự kiện Closing</a:t>
            </a:r>
          </a:p>
          <a:p>
            <a:pPr lvl="2"/>
            <a:r>
              <a:rPr lang="vi-VN" dirty="0"/>
              <a:t>Nếu không muốn đóng form: e.Cancel = true </a:t>
            </a:r>
          </a:p>
          <a:p>
            <a:pPr lvl="1"/>
            <a:r>
              <a:rPr lang="vi-VN" dirty="0"/>
              <a:t>Thứ tự active của các control trên form (TabIndex)</a:t>
            </a:r>
          </a:p>
          <a:p>
            <a:pPr lvl="1"/>
            <a:r>
              <a:rPr lang="vi-VN" dirty="0"/>
              <a:t>View → Tab Order</a:t>
            </a:r>
            <a:br>
              <a:rPr lang="vi-VN" dirty="0"/>
            </a:br>
            <a:endParaRPr lang="vi-VN" dirty="0"/>
          </a:p>
          <a:p>
            <a:pPr lvl="1"/>
            <a:endParaRPr lang="vi-VN" dirty="0">
              <a:effectLst/>
            </a:endParaRPr>
          </a:p>
        </p:txBody>
      </p:sp>
    </p:spTree>
    <p:extLst>
      <p:ext uri="{BB962C8B-B14F-4D97-AF65-F5344CB8AC3E}">
        <p14:creationId xmlns:p14="http://schemas.microsoft.com/office/powerpoint/2010/main" val="3963860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XỬ LÝ SỰ KIỆN</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lstStyle/>
          <a:p>
            <a:r>
              <a:rPr lang="vi-VN" b="1" dirty="0"/>
              <a:t>Message (Th</a:t>
            </a:r>
            <a:r>
              <a:rPr lang="en-US" b="1" dirty="0"/>
              <a:t>ô</a:t>
            </a:r>
            <a:r>
              <a:rPr lang="vi-VN" b="1" dirty="0"/>
              <a:t>ng đi</a:t>
            </a:r>
            <a:r>
              <a:rPr lang="en-US" b="1" dirty="0" err="1"/>
              <a:t>ệp</a:t>
            </a:r>
            <a:r>
              <a:rPr lang="vi-VN" b="1" dirty="0"/>
              <a:t>) </a:t>
            </a:r>
          </a:p>
          <a:p>
            <a:pPr lvl="1"/>
            <a:r>
              <a:rPr lang="vi-VN" dirty="0"/>
              <a:t>Một message là một con số nguyên được quy ước trước giữa Windows và các ứng dụng (Application) </a:t>
            </a:r>
          </a:p>
          <a:p>
            <a:pPr lvl="1"/>
            <a:r>
              <a:rPr lang="vi-VN" dirty="0"/>
              <a:t>Các dữ liệu nhập (từ bàn phím, từ chuột, ...) đều được Windows chuyển thành các message và một số thông tin kèm theo message </a:t>
            </a:r>
          </a:p>
          <a:p>
            <a:pPr lvl="1"/>
            <a:r>
              <a:rPr lang="vi-VN" dirty="0"/>
              <a:t>Vídụ:</a:t>
            </a:r>
          </a:p>
          <a:p>
            <a:pPr lvl="2"/>
            <a:r>
              <a:rPr lang="vi-VN" dirty="0"/>
              <a:t>0x0001	WM_CREATE </a:t>
            </a:r>
          </a:p>
          <a:p>
            <a:pPr lvl="2"/>
            <a:r>
              <a:rPr lang="vi-VN" dirty="0"/>
              <a:t>0x0002	WM_DESTROY </a:t>
            </a:r>
          </a:p>
          <a:p>
            <a:pPr lvl="2"/>
            <a:r>
              <a:rPr lang="vi-VN" dirty="0"/>
              <a:t>0x0003	WM_MOVE </a:t>
            </a:r>
          </a:p>
          <a:p>
            <a:pPr lvl="2"/>
            <a:r>
              <a:rPr lang="vi-VN" dirty="0"/>
              <a:t>0x0005	WM_SIZE </a:t>
            </a:r>
          </a:p>
          <a:p>
            <a:pPr lvl="2"/>
            <a:r>
              <a:rPr lang="vi-VN" dirty="0"/>
              <a:t>0x0012 	WM_QUIT </a:t>
            </a:r>
          </a:p>
          <a:p>
            <a:endParaRPr lang="en-US" dirty="0"/>
          </a:p>
        </p:txBody>
      </p:sp>
    </p:spTree>
    <p:extLst>
      <p:ext uri="{BB962C8B-B14F-4D97-AF65-F5344CB8AC3E}">
        <p14:creationId xmlns:p14="http://schemas.microsoft.com/office/powerpoint/2010/main" val="37623685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Form:</a:t>
            </a:r>
          </a:p>
          <a:p>
            <a:pPr lvl="1"/>
            <a:r>
              <a:rPr lang="en-US" dirty="0" err="1"/>
              <a:t>Bô</a:t>
            </a:r>
            <a:r>
              <a:rPr lang="en-US" dirty="0"/>
              <a:t>́ </a:t>
            </a:r>
            <a:r>
              <a:rPr lang="en-US" dirty="0" err="1"/>
              <a:t>cục</a:t>
            </a:r>
            <a:r>
              <a:rPr lang="en-US" dirty="0"/>
              <a:t> </a:t>
            </a:r>
            <a:r>
              <a:rPr lang="en-US" dirty="0" err="1"/>
              <a:t>các</a:t>
            </a:r>
            <a:r>
              <a:rPr lang="en-US" dirty="0"/>
              <a:t> controls </a:t>
            </a:r>
            <a:r>
              <a:rPr lang="en-US" dirty="0" err="1"/>
              <a:t>trên</a:t>
            </a:r>
            <a:r>
              <a:rPr lang="en-US" dirty="0"/>
              <a:t> form </a:t>
            </a:r>
          </a:p>
          <a:p>
            <a:pPr lvl="2"/>
            <a:r>
              <a:rPr lang="vi-VN" dirty="0"/>
              <a:t>Anchor: Chỉ ra các cạnh của container để biết control sẽ thay đổi kích thước như thế nào khi cha nó thay đổi kích thước </a:t>
            </a:r>
          </a:p>
          <a:p>
            <a:pPr lvl="3"/>
            <a:r>
              <a:rPr lang="vi-VN" dirty="0"/>
              <a:t>Các cạnh của container:</a:t>
            </a:r>
            <a:r>
              <a:rPr lang="vi-VN" sz="2200" dirty="0"/>
              <a:t> </a:t>
            </a:r>
            <a:r>
              <a:rPr lang="vi-VN" sz="2200" b="1" dirty="0"/>
              <a:t>Left, Top, Right, Bottom </a:t>
            </a:r>
            <a:endParaRPr lang="vi-VN" b="1" dirty="0"/>
          </a:p>
          <a:p>
            <a:pPr lvl="2"/>
            <a:r>
              <a:rPr lang="vi-VN" dirty="0"/>
              <a:t>Dock: Chỉ ra các cạnh của control sẽ bám vào container </a:t>
            </a:r>
          </a:p>
          <a:p>
            <a:pPr lvl="3"/>
            <a:r>
              <a:rPr lang="vi-VN" b="1" dirty="0"/>
              <a:t>Left, Top, Right, Bottom, Fill</a:t>
            </a:r>
            <a:br>
              <a:rPr lang="vi-VN" dirty="0"/>
            </a:br>
            <a:endParaRPr lang="vi-VN" dirty="0"/>
          </a:p>
          <a:p>
            <a:pPr lvl="1"/>
            <a:endParaRPr lang="vi-VN" dirty="0">
              <a:effectLst/>
            </a:endParaRPr>
          </a:p>
        </p:txBody>
      </p:sp>
      <p:pic>
        <p:nvPicPr>
          <p:cNvPr id="1025" name="Picture 1" descr="page98image19272368">
            <a:extLst>
              <a:ext uri="{FF2B5EF4-FFF2-40B4-BE49-F238E27FC236}">
                <a16:creationId xmlns:a16="http://schemas.microsoft.com/office/drawing/2014/main" id="{F0224316-5B45-5040-BC4D-711E58852EF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9390"/>
          <a:stretch/>
        </p:blipFill>
        <p:spPr bwMode="auto">
          <a:xfrm>
            <a:off x="628650" y="4148919"/>
            <a:ext cx="3466531" cy="259731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age98image19269872">
            <a:extLst>
              <a:ext uri="{FF2B5EF4-FFF2-40B4-BE49-F238E27FC236}">
                <a16:creationId xmlns:a16="http://schemas.microsoft.com/office/drawing/2014/main" id="{EFB4CDA1-46D9-6343-9E83-B8DFE3B8FE5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0059"/>
          <a:stretch/>
        </p:blipFill>
        <p:spPr bwMode="auto">
          <a:xfrm>
            <a:off x="5035088" y="4148918"/>
            <a:ext cx="3480262" cy="2597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75753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lnSpcReduction="10000"/>
          </a:bodyPr>
          <a:lstStyle/>
          <a:p>
            <a:r>
              <a:rPr lang="vi-VN" b="1" dirty="0"/>
              <a:t>Textbox:</a:t>
            </a:r>
          </a:p>
          <a:p>
            <a:pPr lvl="1"/>
            <a:r>
              <a:rPr lang="vi-VN" sz="2800" dirty="0"/>
              <a:t>Chỉ cho phép nhập các ký tự mong muốn</a:t>
            </a:r>
          </a:p>
          <a:p>
            <a:pPr lvl="2"/>
            <a:r>
              <a:rPr lang="vi-VN" sz="2400" dirty="0"/>
              <a:t>Xử lý sự kiện KeyPress</a:t>
            </a:r>
          </a:p>
          <a:p>
            <a:pPr lvl="2"/>
            <a:r>
              <a:rPr lang="vi-VN" sz="2400" dirty="0"/>
              <a:t>Sử dụng thuộc tính KeyChar của tham số sự kiện KeyPressEventArgs</a:t>
            </a:r>
          </a:p>
          <a:p>
            <a:pPr lvl="2"/>
            <a:r>
              <a:rPr lang="vi-VN" sz="2400" dirty="0"/>
              <a:t>Thiết lập giá trị cho thuộc tính Handle của tham số sự kiện KeyPressEventArgs </a:t>
            </a:r>
            <a:r>
              <a:rPr lang="vi-VN" sz="2400" dirty="0">
                <a:solidFill>
                  <a:srgbClr val="C00000"/>
                </a:solidFill>
              </a:rPr>
              <a:t>(Handle = true → không hiển thị lên Textbox)</a:t>
            </a:r>
          </a:p>
          <a:p>
            <a:r>
              <a:rPr lang="vi-VN" b="1" dirty="0"/>
              <a:t>Button:</a:t>
            </a:r>
          </a:p>
          <a:p>
            <a:pPr lvl="1"/>
            <a:r>
              <a:rPr lang="vi-VN" dirty="0"/>
              <a:t>Thiết lập Hotkey:</a:t>
            </a:r>
          </a:p>
          <a:p>
            <a:pPr lvl="2"/>
            <a:r>
              <a:rPr lang="vi-VN" dirty="0"/>
              <a:t>Đặt dấu &amp; trước ký tự muốn đặt Hotkey trong thuộc tính Text</a:t>
            </a:r>
          </a:p>
          <a:p>
            <a:pPr lvl="2"/>
            <a:r>
              <a:rPr lang="vi-VN" dirty="0"/>
              <a:t>Sử dụng Hotkey: ALT + Hotkey</a:t>
            </a:r>
            <a:br>
              <a:rPr lang="vi-VN" dirty="0"/>
            </a:br>
            <a:endParaRPr lang="vi-VN" dirty="0"/>
          </a:p>
          <a:p>
            <a:pPr lvl="1"/>
            <a:endParaRPr lang="vi-VN" dirty="0">
              <a:effectLst/>
            </a:endParaRPr>
          </a:p>
        </p:txBody>
      </p:sp>
    </p:spTree>
    <p:extLst>
      <p:ext uri="{BB962C8B-B14F-4D97-AF65-F5344CB8AC3E}">
        <p14:creationId xmlns:p14="http://schemas.microsoft.com/office/powerpoint/2010/main" val="12214795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4906963"/>
          </a:xfrm>
        </p:spPr>
        <p:txBody>
          <a:bodyPr>
            <a:normAutofit/>
          </a:bodyPr>
          <a:lstStyle/>
          <a:p>
            <a:r>
              <a:rPr lang="vi-VN" b="1" dirty="0"/>
              <a:t>Checkbox:</a:t>
            </a:r>
          </a:p>
          <a:p>
            <a:pPr lvl="1"/>
            <a:r>
              <a:rPr lang="vi-VN" dirty="0"/>
              <a:t>Một số property thông dụng </a:t>
            </a:r>
          </a:p>
          <a:p>
            <a:pPr lvl="2"/>
            <a:r>
              <a:rPr lang="vi-VN" dirty="0"/>
              <a:t>Text – chữ hiện kế bên checkbox</a:t>
            </a:r>
          </a:p>
          <a:p>
            <a:pPr lvl="2"/>
            <a:r>
              <a:rPr lang="vi-VN" dirty="0"/>
              <a:t>Checked</a:t>
            </a:r>
            <a:br>
              <a:rPr lang="vi-VN" sz="3000" dirty="0"/>
            </a:br>
            <a:r>
              <a:rPr lang="vi-VN" dirty="0"/>
              <a:t>– Checked = true </a:t>
            </a:r>
            <a:r>
              <a:rPr lang="vi-VN" dirty="0">
                <a:solidFill>
                  <a:srgbClr val="C00000"/>
                </a:solidFill>
              </a:rPr>
              <a:t>→</a:t>
            </a:r>
            <a:r>
              <a:rPr lang="vi-VN" dirty="0"/>
              <a:t> check box đã được check</a:t>
            </a:r>
            <a:br>
              <a:rPr lang="vi-VN" dirty="0"/>
            </a:br>
            <a:r>
              <a:rPr lang="vi-VN" dirty="0"/>
              <a:t>– Checked = false </a:t>
            </a:r>
            <a:r>
              <a:rPr lang="vi-VN" dirty="0">
                <a:solidFill>
                  <a:srgbClr val="C00000"/>
                </a:solidFill>
              </a:rPr>
              <a:t>→ </a:t>
            </a:r>
            <a:r>
              <a:rPr lang="vi-VN" dirty="0"/>
              <a:t>check box chưa được check </a:t>
            </a:r>
          </a:p>
          <a:p>
            <a:pPr lvl="1"/>
            <a:r>
              <a:rPr lang="vi-VN" dirty="0"/>
              <a:t>Sự kiện thông dụng</a:t>
            </a:r>
          </a:p>
          <a:p>
            <a:pPr lvl="2"/>
            <a:r>
              <a:rPr lang="vi-VN" dirty="0"/>
              <a:t>CheckedChanged – sự kiện phát sinh khi thay đổi trạng thái check </a:t>
            </a:r>
          </a:p>
          <a:p>
            <a:pPr lvl="1"/>
            <a:endParaRPr lang="vi-VN" dirty="0">
              <a:effectLst/>
            </a:endParaRPr>
          </a:p>
        </p:txBody>
      </p:sp>
      <p:pic>
        <p:nvPicPr>
          <p:cNvPr id="2049" name="Picture 1" descr="page117image19389552">
            <a:extLst>
              <a:ext uri="{FF2B5EF4-FFF2-40B4-BE49-F238E27FC236}">
                <a16:creationId xmlns:a16="http://schemas.microsoft.com/office/drawing/2014/main" id="{B7CE985F-473F-454C-BE7C-06CEBCBA93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4200" y="1270000"/>
            <a:ext cx="1447800" cy="43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6027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4906963"/>
          </a:xfrm>
        </p:spPr>
        <p:txBody>
          <a:bodyPr>
            <a:normAutofit fontScale="92500" lnSpcReduction="20000"/>
          </a:bodyPr>
          <a:lstStyle/>
          <a:p>
            <a:r>
              <a:rPr lang="vi-VN" b="1" dirty="0"/>
              <a:t>Checkbox:</a:t>
            </a:r>
          </a:p>
          <a:p>
            <a:pPr lvl="1"/>
            <a:r>
              <a:rPr lang="vi-VN" dirty="0"/>
              <a:t>Một số property thông dụng </a:t>
            </a:r>
          </a:p>
          <a:p>
            <a:pPr lvl="2"/>
            <a:r>
              <a:rPr lang="vi-VN" dirty="0"/>
              <a:t>Text – chữ hiện kế bên checkbox</a:t>
            </a:r>
          </a:p>
          <a:p>
            <a:pPr lvl="2"/>
            <a:r>
              <a:rPr lang="vi-VN" dirty="0"/>
              <a:t>Checked</a:t>
            </a:r>
            <a:br>
              <a:rPr lang="vi-VN" sz="3000" dirty="0"/>
            </a:br>
            <a:r>
              <a:rPr lang="vi-VN" dirty="0"/>
              <a:t>– Checked = true </a:t>
            </a:r>
            <a:r>
              <a:rPr lang="vi-VN" dirty="0">
                <a:solidFill>
                  <a:srgbClr val="C00000"/>
                </a:solidFill>
              </a:rPr>
              <a:t>→</a:t>
            </a:r>
            <a:r>
              <a:rPr lang="vi-VN" dirty="0"/>
              <a:t> check box đã được check</a:t>
            </a:r>
            <a:br>
              <a:rPr lang="vi-VN" dirty="0"/>
            </a:br>
            <a:r>
              <a:rPr lang="vi-VN" dirty="0"/>
              <a:t>– Checked = false </a:t>
            </a:r>
            <a:r>
              <a:rPr lang="vi-VN" dirty="0">
                <a:solidFill>
                  <a:srgbClr val="C00000"/>
                </a:solidFill>
              </a:rPr>
              <a:t>→ </a:t>
            </a:r>
            <a:r>
              <a:rPr lang="vi-VN" dirty="0"/>
              <a:t>check box chưa được check </a:t>
            </a:r>
          </a:p>
          <a:p>
            <a:pPr lvl="1"/>
            <a:r>
              <a:rPr lang="vi-VN" dirty="0"/>
              <a:t>Sự kiện thông dụng</a:t>
            </a:r>
          </a:p>
          <a:p>
            <a:pPr lvl="2"/>
            <a:r>
              <a:rPr lang="vi-VN" dirty="0"/>
              <a:t>CheckedChanged – sự kiện phát sinh khi thay đổi trạng thái check</a:t>
            </a:r>
          </a:p>
          <a:p>
            <a:pPr lvl="1"/>
            <a:r>
              <a:rPr lang="vi-VN" dirty="0"/>
              <a:t>Các dạng khác của CheckBox</a:t>
            </a:r>
          </a:p>
          <a:p>
            <a:pPr lvl="2"/>
            <a:r>
              <a:rPr lang="vi-VN" dirty="0"/>
              <a:t>ThreeState = true: CheckBox có 3 trạng thái</a:t>
            </a:r>
          </a:p>
          <a:p>
            <a:pPr lvl="2"/>
            <a:r>
              <a:rPr lang="vi-VN" dirty="0"/>
              <a:t>Appearance = Button: CheckBox là một button </a:t>
            </a:r>
          </a:p>
          <a:p>
            <a:pPr lvl="1"/>
            <a:r>
              <a:rPr lang="vi-VN" dirty="0"/>
              <a:t>CheckBox 3 trạng thái</a:t>
            </a:r>
          </a:p>
          <a:p>
            <a:pPr lvl="2"/>
            <a:r>
              <a:rPr lang="vi-VN" dirty="0"/>
              <a:t>Dùng property CheckState để kiểm tra nó có là một trong 3 trạng thái </a:t>
            </a:r>
          </a:p>
          <a:p>
            <a:pPr lvl="3"/>
            <a:r>
              <a:rPr lang="vi-VN" dirty="0"/>
              <a:t>Checked</a:t>
            </a:r>
          </a:p>
          <a:p>
            <a:pPr lvl="3"/>
            <a:r>
              <a:rPr lang="vi-VN" dirty="0"/>
              <a:t>Unchecked</a:t>
            </a:r>
          </a:p>
          <a:p>
            <a:pPr lvl="3"/>
            <a:r>
              <a:rPr lang="vi-VN" dirty="0"/>
              <a:t>Indeterminate </a:t>
            </a:r>
          </a:p>
          <a:p>
            <a:pPr lvl="2"/>
            <a:endParaRPr lang="vi-VN" dirty="0"/>
          </a:p>
          <a:p>
            <a:pPr lvl="1"/>
            <a:endParaRPr lang="vi-VN" dirty="0">
              <a:effectLst/>
            </a:endParaRPr>
          </a:p>
        </p:txBody>
      </p:sp>
      <p:pic>
        <p:nvPicPr>
          <p:cNvPr id="2049" name="Picture 1" descr="page117image19389552">
            <a:extLst>
              <a:ext uri="{FF2B5EF4-FFF2-40B4-BE49-F238E27FC236}">
                <a16:creationId xmlns:a16="http://schemas.microsoft.com/office/drawing/2014/main" id="{B7CE985F-473F-454C-BE7C-06CEBCBA93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3949" y="1181716"/>
            <a:ext cx="1447800" cy="43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05519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ỨNG DỤNG WINDOW FORM</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a:xfrm>
            <a:off x="628650" y="1270000"/>
            <a:ext cx="7886700" cy="4906963"/>
          </a:xfrm>
        </p:spPr>
        <p:txBody>
          <a:bodyPr>
            <a:normAutofit/>
          </a:bodyPr>
          <a:lstStyle/>
          <a:p>
            <a:r>
              <a:rPr lang="vi-VN" b="1" dirty="0"/>
              <a:t>Radio buttons:</a:t>
            </a:r>
          </a:p>
          <a:p>
            <a:pPr lvl="1"/>
            <a:r>
              <a:rPr lang="vi-VN" dirty="0"/>
              <a:t>Tương tự checkbox, tuy nhiên các button trong cùng nhóm chỉ có một button được check tại một thời điểm </a:t>
            </a:r>
          </a:p>
          <a:p>
            <a:pPr lvl="1"/>
            <a:r>
              <a:rPr lang="vi-VN" dirty="0"/>
              <a:t>Một nhóm: Các radio button được đặt trong cùng container – thường là </a:t>
            </a:r>
            <a:r>
              <a:rPr lang="vi-VN" b="1" dirty="0"/>
              <a:t>panel</a:t>
            </a:r>
            <a:r>
              <a:rPr lang="vi-VN" dirty="0"/>
              <a:t> hay </a:t>
            </a:r>
            <a:r>
              <a:rPr lang="vi-VN" b="1" dirty="0"/>
              <a:t>group box </a:t>
            </a:r>
          </a:p>
          <a:p>
            <a:pPr lvl="1"/>
            <a:r>
              <a:rPr lang="vi-VN" dirty="0"/>
              <a:t>Property thông dụng:</a:t>
            </a:r>
          </a:p>
          <a:p>
            <a:pPr lvl="2"/>
            <a:r>
              <a:rPr lang="vi-VN" dirty="0"/>
              <a:t>Checked – Cho biết button có được check hay không </a:t>
            </a:r>
          </a:p>
          <a:p>
            <a:pPr lvl="1"/>
            <a:r>
              <a:rPr lang="vi-VN" dirty="0"/>
              <a:t>Sự kiện thông dụng:</a:t>
            </a:r>
          </a:p>
          <a:p>
            <a:pPr lvl="2"/>
            <a:r>
              <a:rPr lang="vi-VN" dirty="0"/>
              <a:t>CheckedChanged – Sự kiện phát sinh khi check box được check hay không được check </a:t>
            </a:r>
          </a:p>
          <a:p>
            <a:pPr lvl="1"/>
            <a:endParaRPr lang="vi-VN" b="1" dirty="0"/>
          </a:p>
          <a:p>
            <a:pPr lvl="2"/>
            <a:endParaRPr lang="vi-VN" dirty="0"/>
          </a:p>
          <a:p>
            <a:pPr lvl="1"/>
            <a:endParaRPr lang="vi-VN" dirty="0">
              <a:effectLst/>
            </a:endParaRPr>
          </a:p>
        </p:txBody>
      </p:sp>
      <p:pic>
        <p:nvPicPr>
          <p:cNvPr id="4097" name="Picture 1" descr="page120image19291040">
            <a:extLst>
              <a:ext uri="{FF2B5EF4-FFF2-40B4-BE49-F238E27FC236}">
                <a16:creationId xmlns:a16="http://schemas.microsoft.com/office/drawing/2014/main" id="{2A6B569D-4777-AB49-895B-70F1373C42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3008" y="1195364"/>
            <a:ext cx="3048000" cy="596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67507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XỬ LÝ SỰ KIỆN</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System Queue (Hàng đợi hệ thống):</a:t>
            </a:r>
          </a:p>
          <a:p>
            <a:pPr lvl="1"/>
            <a:r>
              <a:rPr lang="vi-VN" dirty="0"/>
              <a:t>Hàng đợi để Windows chứa các message.</a:t>
            </a:r>
          </a:p>
          <a:p>
            <a:r>
              <a:rPr lang="vi-VN" b="1" dirty="0"/>
              <a:t>Application Queue (Hàng đợi ứng dụng ): </a:t>
            </a:r>
          </a:p>
          <a:p>
            <a:pPr lvl="1"/>
            <a:r>
              <a:rPr lang="vi-VN" dirty="0"/>
              <a:t>Hàng đợi riêng của các ứng dụng để chứa các message của ứng dụng. </a:t>
            </a:r>
          </a:p>
          <a:p>
            <a:pPr marL="0" indent="0">
              <a:buNone/>
            </a:pPr>
            <a:r>
              <a:rPr lang="vi-VN" dirty="0"/>
              <a:t>→ Windows sẽ tự động phân bố các message từ System Queue đến các Application Queue</a:t>
            </a:r>
          </a:p>
          <a:p>
            <a:r>
              <a:rPr lang="vi-VN" b="1" dirty="0"/>
              <a:t>Message loop (vòng l</a:t>
            </a:r>
            <a:r>
              <a:rPr lang="en-US" b="1" dirty="0" err="1"/>
              <a:t>ặp</a:t>
            </a:r>
            <a:r>
              <a:rPr lang="vi-VN" b="1" dirty="0"/>
              <a:t> th</a:t>
            </a:r>
            <a:r>
              <a:rPr lang="en-US" b="1" dirty="0"/>
              <a:t>ô</a:t>
            </a:r>
            <a:r>
              <a:rPr lang="vi-VN" b="1" dirty="0"/>
              <a:t>ng đi</a:t>
            </a:r>
            <a:r>
              <a:rPr lang="en-US" b="1" dirty="0" err="1"/>
              <a:t>ệp</a:t>
            </a:r>
            <a:r>
              <a:rPr lang="vi-VN" b="1" dirty="0"/>
              <a:t>) </a:t>
            </a:r>
          </a:p>
          <a:p>
            <a:pPr lvl="1"/>
            <a:r>
              <a:rPr lang="vi-VN" dirty="0"/>
              <a:t>Mỗi ứng dụng tại một thời điểm có một message loop để lấy các message trong Application Queue về để phân bố cho các cửa sổ (Window) trong Application </a:t>
            </a:r>
          </a:p>
          <a:p>
            <a:endParaRPr lang="vi-VN" dirty="0"/>
          </a:p>
        </p:txBody>
      </p:sp>
    </p:spTree>
    <p:extLst>
      <p:ext uri="{BB962C8B-B14F-4D97-AF65-F5344CB8AC3E}">
        <p14:creationId xmlns:p14="http://schemas.microsoft.com/office/powerpoint/2010/main" val="29333424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XỬ LÝ SỰ KIỆN</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b="1" dirty="0"/>
              <a:t>Hàm Window Procedure </a:t>
            </a:r>
          </a:p>
          <a:p>
            <a:pPr lvl="1"/>
            <a:r>
              <a:rPr lang="vi-VN" dirty="0"/>
              <a:t>Mỗi cửa sổ (Window) trong Application đều có một hàm Window procedure để xử lý các message do message loop nhận về </a:t>
            </a:r>
          </a:p>
          <a:p>
            <a:endParaRPr lang="vi-VN" dirty="0"/>
          </a:p>
        </p:txBody>
      </p:sp>
    </p:spTree>
    <p:extLst>
      <p:ext uri="{BB962C8B-B14F-4D97-AF65-F5344CB8AC3E}">
        <p14:creationId xmlns:p14="http://schemas.microsoft.com/office/powerpoint/2010/main" val="994034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XỬ LÝ SỰ KIỆN</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lstStyle/>
          <a:p>
            <a:r>
              <a:rPr lang="en-US" dirty="0" err="1"/>
              <a:t>Mô</a:t>
            </a:r>
            <a:r>
              <a:rPr lang="en-US" dirty="0"/>
              <a:t> </a:t>
            </a:r>
            <a:r>
              <a:rPr lang="en-US" dirty="0" err="1"/>
              <a:t>hình</a:t>
            </a:r>
            <a:r>
              <a:rPr lang="en-US" dirty="0"/>
              <a:t> </a:t>
            </a:r>
            <a:r>
              <a:rPr lang="en-US" dirty="0" err="1"/>
              <a:t>lập</a:t>
            </a:r>
            <a:r>
              <a:rPr lang="en-US" dirty="0"/>
              <a:t> </a:t>
            </a:r>
            <a:r>
              <a:rPr lang="en-US" dirty="0" err="1"/>
              <a:t>trình</a:t>
            </a:r>
            <a:r>
              <a:rPr lang="en-US" dirty="0"/>
              <a:t> </a:t>
            </a:r>
            <a:r>
              <a:rPr lang="en-US" dirty="0" err="1"/>
              <a:t>xử</a:t>
            </a:r>
            <a:r>
              <a:rPr lang="en-US" dirty="0"/>
              <a:t> </a:t>
            </a:r>
            <a:r>
              <a:rPr lang="en-US" dirty="0" err="1"/>
              <a:t>lý</a:t>
            </a:r>
            <a:r>
              <a:rPr lang="en-US" dirty="0"/>
              <a:t> </a:t>
            </a:r>
            <a:r>
              <a:rPr lang="en-US" dirty="0" err="1"/>
              <a:t>sự</a:t>
            </a:r>
            <a:r>
              <a:rPr lang="en-US" dirty="0"/>
              <a:t> </a:t>
            </a:r>
            <a:r>
              <a:rPr lang="en-US" dirty="0" err="1"/>
              <a:t>kiện</a:t>
            </a:r>
            <a:endParaRPr lang="en-US" dirty="0"/>
          </a:p>
        </p:txBody>
      </p:sp>
      <p:pic>
        <p:nvPicPr>
          <p:cNvPr id="4" name="Picture 3">
            <a:extLst>
              <a:ext uri="{FF2B5EF4-FFF2-40B4-BE49-F238E27FC236}">
                <a16:creationId xmlns:a16="http://schemas.microsoft.com/office/drawing/2014/main" id="{43D3D7E4-678A-124C-AB06-3116E5A0AF5B}"/>
              </a:ext>
            </a:extLst>
          </p:cNvPr>
          <p:cNvPicPr>
            <a:picLocks noChangeAspect="1"/>
          </p:cNvPicPr>
          <p:nvPr/>
        </p:nvPicPr>
        <p:blipFill>
          <a:blip r:embed="rId2"/>
          <a:stretch>
            <a:fillRect/>
          </a:stretch>
        </p:blipFill>
        <p:spPr>
          <a:xfrm>
            <a:off x="313898" y="1853693"/>
            <a:ext cx="8717559" cy="4323270"/>
          </a:xfrm>
          <a:prstGeom prst="rect">
            <a:avLst/>
          </a:prstGeom>
        </p:spPr>
      </p:pic>
    </p:spTree>
    <p:extLst>
      <p:ext uri="{BB962C8B-B14F-4D97-AF65-F5344CB8AC3E}">
        <p14:creationId xmlns:p14="http://schemas.microsoft.com/office/powerpoint/2010/main" val="1866499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XỬ LÝ SỰ KIỆN</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a:bodyPr>
          <a:lstStyle/>
          <a:p>
            <a:r>
              <a:rPr lang="vi-VN" dirty="0"/>
              <a:t>Event-driven programming model: </a:t>
            </a:r>
          </a:p>
          <a:p>
            <a:pPr lvl="1"/>
            <a:r>
              <a:rPr lang="vi-VN" dirty="0"/>
              <a:t>Ứng dụng phản ứng các sự kiện (nhấn phím, click chuột, ...) bằng cách xử lý các message do Windows gởi đến </a:t>
            </a:r>
          </a:p>
          <a:p>
            <a:pPr lvl="1"/>
            <a:r>
              <a:rPr lang="vi-VN" dirty="0"/>
              <a:t>Một ứng dụng Windows điển hình thực hiện một lượng lớn các xử lý để phản hồi các message nó nhận. Và giữa các message nó chờ message kế tiếp đến </a:t>
            </a:r>
          </a:p>
          <a:p>
            <a:r>
              <a:rPr lang="vi-VN" dirty="0"/>
              <a:t>Message queue: Các message được chờ trong message queue cho đến khi chúng được nhận để xử lý </a:t>
            </a:r>
          </a:p>
          <a:p>
            <a:endParaRPr lang="vi-VN" dirty="0"/>
          </a:p>
        </p:txBody>
      </p:sp>
    </p:spTree>
    <p:extLst>
      <p:ext uri="{BB962C8B-B14F-4D97-AF65-F5344CB8AC3E}">
        <p14:creationId xmlns:p14="http://schemas.microsoft.com/office/powerpoint/2010/main" val="1393591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93CD-3095-F141-AE8A-7FA0615FC216}"/>
              </a:ext>
            </a:extLst>
          </p:cNvPr>
          <p:cNvSpPr>
            <a:spLocks noGrp="1"/>
          </p:cNvSpPr>
          <p:nvPr>
            <p:ph type="title"/>
          </p:nvPr>
        </p:nvSpPr>
        <p:spPr/>
        <p:txBody>
          <a:bodyPr>
            <a:normAutofit fontScale="90000"/>
          </a:bodyPr>
          <a:lstStyle/>
          <a:p>
            <a:r>
              <a:rPr lang="en-US" dirty="0"/>
              <a:t>LẬP TRÌNH XỬ LÝ SỰ KIỆN</a:t>
            </a:r>
          </a:p>
        </p:txBody>
      </p:sp>
      <p:sp>
        <p:nvSpPr>
          <p:cNvPr id="3" name="Content Placeholder 2">
            <a:extLst>
              <a:ext uri="{FF2B5EF4-FFF2-40B4-BE49-F238E27FC236}">
                <a16:creationId xmlns:a16="http://schemas.microsoft.com/office/drawing/2014/main" id="{F08E54ED-7290-8F4E-B7C7-49E6649CEF20}"/>
              </a:ext>
            </a:extLst>
          </p:cNvPr>
          <p:cNvSpPr>
            <a:spLocks noGrp="1"/>
          </p:cNvSpPr>
          <p:nvPr>
            <p:ph idx="1"/>
          </p:nvPr>
        </p:nvSpPr>
        <p:spPr/>
        <p:txBody>
          <a:bodyPr>
            <a:normAutofit fontScale="92500" lnSpcReduction="10000"/>
          </a:bodyPr>
          <a:lstStyle/>
          <a:p>
            <a:r>
              <a:rPr lang="vi-VN" dirty="0"/>
              <a:t>Hàm Main: tạo một cửa sổ và vào message loop </a:t>
            </a:r>
          </a:p>
          <a:p>
            <a:r>
              <a:rPr lang="vi-VN" dirty="0"/>
              <a:t>Message loop: </a:t>
            </a:r>
          </a:p>
          <a:p>
            <a:pPr lvl="1"/>
            <a:r>
              <a:rPr lang="vi-VN" dirty="0"/>
              <a:t>Nhận các message và phân bố chúng đến Window Procedure của các cửa sổ </a:t>
            </a:r>
          </a:p>
          <a:p>
            <a:pPr lvl="1"/>
            <a:r>
              <a:rPr lang="vi-VN" dirty="0"/>
              <a:t>Message loop kết thúc khi nhận được WM_QUIT (chọn Exit từ menu File, click lên close button) </a:t>
            </a:r>
          </a:p>
          <a:p>
            <a:r>
              <a:rPr lang="vi-VN" dirty="0"/>
              <a:t>Window Procedure: </a:t>
            </a:r>
          </a:p>
          <a:p>
            <a:pPr lvl="1"/>
            <a:r>
              <a:rPr lang="vi-VN" dirty="0"/>
              <a:t>Phần lớn các đoạn mã đặt trong Window Procedure. </a:t>
            </a:r>
          </a:p>
          <a:p>
            <a:pPr lvl="1"/>
            <a:r>
              <a:rPr lang="vi-VN" dirty="0"/>
              <a:t>Window Procedure xử lý các message gởi đến cửa sổ </a:t>
            </a:r>
          </a:p>
          <a:p>
            <a:pPr lvl="1"/>
            <a:r>
              <a:rPr lang="vi-VN" dirty="0"/>
              <a:t>Window Procedure điển hình chứa câu lệnh switch lớn với mỗi case là một message riêng. </a:t>
            </a:r>
          </a:p>
          <a:p>
            <a:r>
              <a:rPr lang="vi-VN" dirty="0"/>
              <a:t>Message handler: Code cung cấp để xử lý message cụ thể</a:t>
            </a:r>
          </a:p>
          <a:p>
            <a:endParaRPr lang="vi-VN" dirty="0"/>
          </a:p>
        </p:txBody>
      </p:sp>
    </p:spTree>
    <p:extLst>
      <p:ext uri="{BB962C8B-B14F-4D97-AF65-F5344CB8AC3E}">
        <p14:creationId xmlns:p14="http://schemas.microsoft.com/office/powerpoint/2010/main" val="3243519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320</TotalTime>
  <Words>2742</Words>
  <Application>Microsoft Macintosh PowerPoint</Application>
  <PresentationFormat>On-screen Show (4:3)</PresentationFormat>
  <Paragraphs>441</Paragraphs>
  <Slides>44</Slides>
  <Notes>38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44</vt:i4>
      </vt:variant>
    </vt:vector>
  </HeadingPairs>
  <TitlesOfParts>
    <vt:vector size="52" baseType="lpstr">
      <vt:lpstr>Arial</vt:lpstr>
      <vt:lpstr>Arial,Bold</vt:lpstr>
      <vt:lpstr>Arial,BoldItalic</vt:lpstr>
      <vt:lpstr>Calibri</vt:lpstr>
      <vt:lpstr>Calibri Light</vt:lpstr>
      <vt:lpstr>Courier New,Bold</vt:lpstr>
      <vt:lpstr>Verdana</vt:lpstr>
      <vt:lpstr>Office Theme</vt:lpstr>
      <vt:lpstr>LẬP TRÌNH WINDOW</vt:lpstr>
      <vt:lpstr>NỘI DUNG</vt:lpstr>
      <vt:lpstr>LẬP TRÌNH XỬ LÝ SỰ KIỆN</vt:lpstr>
      <vt:lpstr>LẬP TRÌNH XỬ LÝ SỰ KIỆN</vt:lpstr>
      <vt:lpstr>LẬP TRÌNH XỬ LÝ SỰ KIỆN</vt:lpstr>
      <vt:lpstr>LẬP TRÌNH XỬ LÝ SỰ KIỆN</vt:lpstr>
      <vt:lpstr>LẬP TRÌNH XỬ LÝ SỰ KIỆN</vt:lpstr>
      <vt:lpstr>LẬP TRÌNH XỬ LÝ SỰ KIỆN</vt:lpstr>
      <vt:lpstr>LẬP TRÌNH XỬ LÝ SỰ KIỆN</vt:lpstr>
      <vt:lpstr>LẬP TRÌNH XỬ LÝ SỰ KIỆN</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lpstr>LẬP TRÌNH ỨNG DỤNG WINDOW FORM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LẬP TRÌNH WINDOW</dc:title>
  <dc:creator>Microsoft Office User</dc:creator>
  <cp:lastModifiedBy>Microsoft Office User</cp:lastModifiedBy>
  <cp:revision>68</cp:revision>
  <dcterms:created xsi:type="dcterms:W3CDTF">2019-02-21T08:32:19Z</dcterms:created>
  <dcterms:modified xsi:type="dcterms:W3CDTF">2019-02-25T00:05:11Z</dcterms:modified>
</cp:coreProperties>
</file>

<file path=docProps/thumbnail.jpeg>
</file>